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300" r:id="rId3"/>
    <p:sldId id="294" r:id="rId4"/>
    <p:sldId id="292" r:id="rId5"/>
    <p:sldId id="274" r:id="rId6"/>
    <p:sldId id="263" r:id="rId7"/>
    <p:sldId id="264" r:id="rId8"/>
    <p:sldId id="303" r:id="rId9"/>
    <p:sldId id="319" r:id="rId10"/>
    <p:sldId id="281" r:id="rId11"/>
    <p:sldId id="283" r:id="rId12"/>
    <p:sldId id="285" r:id="rId13"/>
    <p:sldId id="289" r:id="rId14"/>
    <p:sldId id="287" r:id="rId15"/>
    <p:sldId id="290" r:id="rId16"/>
    <p:sldId id="291" r:id="rId17"/>
    <p:sldId id="273" r:id="rId18"/>
    <p:sldId id="315" r:id="rId19"/>
    <p:sldId id="321" r:id="rId20"/>
    <p:sldId id="320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0" autoAdjust="0"/>
  </p:normalViewPr>
  <p:slideViewPr>
    <p:cSldViewPr snapToGrid="0" snapToObjects="1">
      <p:cViewPr varScale="1">
        <p:scale>
          <a:sx n="73" d="100"/>
          <a:sy n="73" d="100"/>
        </p:scale>
        <p:origin x="-1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81DF-8AD6-D048-9F05-0249128CB06C}" type="datetimeFigureOut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03FD0-23D6-AA4C-A9D6-970E04B70B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897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02A4D-1093-3B4F-A030-B1E3CE456C0B}" type="datetimeFigureOut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A4E1B-6632-0E4B-B992-5E4ABBB25D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040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58C6-18F5-474E-B301-26D853D0A785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5B7F-4332-5A42-B15B-F2A9C88FE8C6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26C7-E8B0-8347-B16E-FC3550A5AE88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AE95-96C5-F94C-A2D9-005F699D888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182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757-DD89-7646-9AB5-C3DD09277C33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6E9-6DF4-9049-80C8-96613811FDB2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E2B8-3478-084A-BAD4-E1EF5F977F72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A98B-7CD2-B349-904D-56C4A8FACECE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E1A-1D4D-FF43-8358-7538C88D146D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54F75-3DA3-604B-A688-2502985001A4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0AF-ECFD-D640-879C-08EAFF11CA92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427B-4825-074F-9888-014E71D277D2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44CB-C438-E848-A4DD-AD751C7414B9}" type="datetime1">
              <a:rPr lang="de-DE" smtClean="0"/>
              <a:pPr/>
              <a:t>13.03.18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49795-87AD-284D-8F20-4176ECD95F4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hyperlink" Target="ursula.mueller@careum-weiterbildung.c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6918" y="2130425"/>
            <a:ext cx="7772400" cy="17557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H" sz="3600" b="1" dirty="0" smtClean="0">
                <a:solidFill>
                  <a:srgbClr val="0000FF"/>
                </a:solidFill>
              </a:rPr>
              <a:t>Formation </a:t>
            </a:r>
            <a:r>
              <a:rPr lang="fr-CH" sz="3600" b="1" dirty="0">
                <a:solidFill>
                  <a:srgbClr val="0000FF"/>
                </a:solidFill>
              </a:rPr>
              <a:t>continue organisée en modules pour le certificat de Soins des stomies, de la continence et des plaies</a:t>
            </a:r>
            <a:r>
              <a:rPr lang="de-DE" sz="3600" b="1" dirty="0">
                <a:solidFill>
                  <a:srgbClr val="0000FF"/>
                </a:solidFill>
              </a:rPr>
              <a:t/>
            </a:r>
            <a:br>
              <a:rPr lang="de-DE" sz="3600" b="1" dirty="0">
                <a:solidFill>
                  <a:srgbClr val="0000FF"/>
                </a:solidFill>
              </a:rPr>
            </a:br>
            <a:endParaRPr lang="de-DE" sz="3600" b="1" dirty="0">
              <a:solidFill>
                <a:srgbClr val="0000FF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371600" y="4290606"/>
            <a:ext cx="6400800" cy="20657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CH" sz="1800" b="1" dirty="0"/>
              <a:t>C</a:t>
            </a:r>
            <a:r>
              <a:rPr lang="fr-CH" sz="1800" b="1" dirty="0" smtClean="0"/>
              <a:t>ommencera </a:t>
            </a:r>
            <a:r>
              <a:rPr lang="fr-CH" sz="1800" b="1" dirty="0"/>
              <a:t>à partir de </a:t>
            </a:r>
            <a:r>
              <a:rPr lang="fr-CH" sz="1800" b="1" dirty="0" smtClean="0"/>
              <a:t>Août 2013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Février</a:t>
            </a:r>
            <a:r>
              <a:rPr lang="de-DE" sz="1800" b="1" dirty="0" smtClean="0"/>
              <a:t> 2014</a:t>
            </a:r>
          </a:p>
          <a:p>
            <a:pPr algn="l"/>
            <a:r>
              <a:rPr lang="de-DE" sz="1800" b="1" dirty="0" err="1" smtClean="0"/>
              <a:t>Deuxième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début</a:t>
            </a:r>
            <a:r>
              <a:rPr lang="de-DE" sz="1800" b="1" dirty="0" smtClean="0"/>
              <a:t> </a:t>
            </a:r>
            <a:r>
              <a:rPr lang="de-DE" sz="1800" b="1" dirty="0"/>
              <a:t>de la </a:t>
            </a:r>
            <a:r>
              <a:rPr lang="de-DE" sz="1800" b="1" dirty="0" err="1" smtClean="0"/>
              <a:t>formation</a:t>
            </a:r>
            <a:r>
              <a:rPr lang="de-DE" sz="1800" b="1" dirty="0" smtClean="0"/>
              <a:t> Nov 14 - Mai 2015</a:t>
            </a:r>
          </a:p>
          <a:p>
            <a:pPr algn="l"/>
            <a:r>
              <a:rPr lang="de-DE" sz="1800" b="1" dirty="0" smtClean="0"/>
              <a:t> </a:t>
            </a:r>
            <a:r>
              <a:rPr lang="de-DE" sz="1800" b="1" dirty="0" err="1" smtClean="0"/>
              <a:t>Troisième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début</a:t>
            </a:r>
            <a:r>
              <a:rPr lang="de-DE" sz="1800" b="1" dirty="0" smtClean="0"/>
              <a:t> </a:t>
            </a:r>
            <a:r>
              <a:rPr lang="de-DE" sz="1800" b="1" dirty="0"/>
              <a:t>de la </a:t>
            </a:r>
            <a:r>
              <a:rPr lang="de-DE" sz="1800" b="1" dirty="0" err="1" smtClean="0"/>
              <a:t>formation</a:t>
            </a:r>
            <a:r>
              <a:rPr lang="de-DE" sz="1800" b="1" dirty="0" smtClean="0"/>
              <a:t> Okt </a:t>
            </a:r>
            <a:r>
              <a:rPr lang="de-DE" sz="1800" b="1" dirty="0" smtClean="0"/>
              <a:t>2015 -  </a:t>
            </a:r>
            <a:r>
              <a:rPr lang="de-DE" sz="1800" b="1" dirty="0" smtClean="0"/>
              <a:t>Mai 2016</a:t>
            </a:r>
          </a:p>
          <a:p>
            <a:pPr algn="l"/>
            <a:r>
              <a:rPr lang="de-DE" sz="1800" b="1" dirty="0" err="1" smtClean="0"/>
              <a:t>Quatrième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début</a:t>
            </a:r>
            <a:r>
              <a:rPr lang="de-DE" sz="1800" b="1" dirty="0" smtClean="0"/>
              <a:t> </a:t>
            </a:r>
            <a:r>
              <a:rPr lang="de-DE" sz="1800" b="1" dirty="0" smtClean="0"/>
              <a:t>de la </a:t>
            </a:r>
            <a:r>
              <a:rPr lang="de-DE" sz="1800" b="1" dirty="0" err="1" smtClean="0"/>
              <a:t>formation</a:t>
            </a:r>
            <a:r>
              <a:rPr lang="de-DE" sz="1800" b="1" dirty="0" smtClean="0"/>
              <a:t> </a:t>
            </a:r>
            <a:r>
              <a:rPr lang="de-DE" sz="1800" b="1" dirty="0" smtClean="0"/>
              <a:t>Okt </a:t>
            </a:r>
            <a:r>
              <a:rPr lang="de-DE" sz="1800" b="1" dirty="0" smtClean="0"/>
              <a:t>2016 - Mai </a:t>
            </a:r>
            <a:r>
              <a:rPr lang="de-DE" sz="1800" b="1" dirty="0" smtClean="0"/>
              <a:t>2017</a:t>
            </a:r>
          </a:p>
          <a:p>
            <a:pPr algn="l"/>
            <a:r>
              <a:rPr lang="de-DE" sz="1800" b="1" dirty="0" err="1" smtClean="0"/>
              <a:t>Cinquième</a:t>
            </a:r>
            <a:r>
              <a:rPr lang="de-DE" sz="1800" b="1" dirty="0" smtClean="0"/>
              <a:t>  </a:t>
            </a:r>
            <a:r>
              <a:rPr lang="de-DE" sz="1800" b="1" dirty="0" err="1" smtClean="0"/>
              <a:t>début</a:t>
            </a:r>
            <a:r>
              <a:rPr lang="de-DE" sz="1800" b="1" dirty="0" smtClean="0"/>
              <a:t> de la </a:t>
            </a:r>
            <a:r>
              <a:rPr lang="de-DE" sz="1800" b="1" dirty="0" err="1" smtClean="0"/>
              <a:t>formation</a:t>
            </a:r>
            <a:r>
              <a:rPr lang="de-DE" sz="1800" b="1" dirty="0" smtClean="0"/>
              <a:t> Okt 2017 - </a:t>
            </a:r>
            <a:r>
              <a:rPr lang="de-DE" sz="1800" b="1" dirty="0" smtClean="0"/>
              <a:t>M</a:t>
            </a:r>
            <a:r>
              <a:rPr lang="de-DE" sz="1800" b="1" dirty="0" smtClean="0"/>
              <a:t>ai 2018</a:t>
            </a:r>
          </a:p>
          <a:p>
            <a:pPr algn="l"/>
            <a:r>
              <a:rPr lang="de-DE" sz="1800" b="1" dirty="0" err="1" smtClean="0"/>
              <a:t>Sixième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début</a:t>
            </a:r>
            <a:r>
              <a:rPr lang="de-DE" sz="1800" b="1" dirty="0" smtClean="0"/>
              <a:t> </a:t>
            </a:r>
            <a:r>
              <a:rPr lang="de-DE" sz="1800" b="1" dirty="0"/>
              <a:t>de la </a:t>
            </a:r>
            <a:r>
              <a:rPr lang="de-DE" sz="1800" b="1" dirty="0" err="1"/>
              <a:t>formation</a:t>
            </a:r>
            <a:r>
              <a:rPr lang="de-DE" sz="1800" b="1" dirty="0"/>
              <a:t> Okt </a:t>
            </a:r>
            <a:r>
              <a:rPr lang="de-DE" sz="1800" b="1" dirty="0" smtClean="0"/>
              <a:t>2018 - Mai 2019</a:t>
            </a:r>
            <a:endParaRPr lang="de-DE" sz="1800" b="1" dirty="0"/>
          </a:p>
          <a:p>
            <a:pPr algn="l"/>
            <a:endParaRPr lang="de-DE" sz="1700" b="1" dirty="0" smtClean="0"/>
          </a:p>
          <a:p>
            <a:endParaRPr lang="de-DE" b="1" dirty="0"/>
          </a:p>
          <a:p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7" name="Bild 6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0"/>
            <a:ext cx="3340100" cy="2044700"/>
          </a:xfrm>
          <a:prstGeom prst="rect">
            <a:avLst/>
          </a:prstGeom>
        </p:spPr>
      </p:pic>
      <p:pic>
        <p:nvPicPr>
          <p:cNvPr id="5" name="Bild 4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33" y="491067"/>
            <a:ext cx="939800" cy="711200"/>
          </a:xfrm>
          <a:prstGeom prst="rect">
            <a:avLst/>
          </a:prstGeom>
        </p:spPr>
      </p:pic>
      <p:pic>
        <p:nvPicPr>
          <p:cNvPr id="8" name="Bild 7" descr="SVS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15" y="338667"/>
            <a:ext cx="3701344" cy="929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3366FF"/>
                </a:solidFill>
              </a:rPr>
              <a:t>Education des patients / conseil aux patients</a:t>
            </a:r>
            <a:r>
              <a:rPr lang="fr-FR" sz="4000" b="1" dirty="0" smtClean="0">
                <a:solidFill>
                  <a:srgbClr val="3366FF"/>
                </a:solidFill>
              </a:rPr>
              <a:t/>
            </a:r>
            <a:br>
              <a:rPr lang="fr-FR" sz="4000" b="1" dirty="0" smtClean="0">
                <a:solidFill>
                  <a:srgbClr val="3366FF"/>
                </a:solidFill>
              </a:rPr>
            </a:br>
            <a:r>
              <a:rPr lang="fr-FR" sz="3600" dirty="0" smtClean="0">
                <a:solidFill>
                  <a:srgbClr val="3366FF"/>
                </a:solidFill>
              </a:rPr>
              <a:t> (2 modèles</a:t>
            </a:r>
            <a:r>
              <a:rPr lang="de-DE" sz="3600" dirty="0" smtClean="0">
                <a:solidFill>
                  <a:srgbClr val="3366FF"/>
                </a:solidFill>
              </a:rPr>
              <a:t>)</a:t>
            </a:r>
            <a:endParaRPr lang="de-DE" sz="3600" dirty="0">
              <a:solidFill>
                <a:srgbClr val="3366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fr-FR" dirty="0" smtClean="0"/>
              <a:t>Encourager les patientes de manière individuelle et ciblée, par des informations et une micro-formation, à se prendre en charge elles-mêmes</a:t>
            </a:r>
          </a:p>
          <a:p>
            <a:r>
              <a:rPr lang="fr-FR" dirty="0" smtClean="0"/>
              <a:t>Les participantes sont capables de rapporter le processus d’apprentissage et de développement des patientes dans le cadre d’entretiens interdisciplinaires</a:t>
            </a:r>
          </a:p>
          <a:p>
            <a:r>
              <a:rPr lang="fr-FR" dirty="0" smtClean="0"/>
              <a:t>Evaluer et utiliser le matériel de formation</a:t>
            </a:r>
          </a:p>
          <a:p>
            <a:r>
              <a:rPr lang="fr-FR" dirty="0" smtClean="0"/>
              <a:t>Pratiquer des entretiens de formation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4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Soins des stomies et des fistules</a:t>
            </a:r>
            <a:br>
              <a:rPr lang="fr-FR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>Compétences d’action</a:t>
            </a:r>
            <a:endParaRPr lang="fr-FR" sz="3600" b="1" dirty="0">
              <a:solidFill>
                <a:srgbClr val="3366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fr-FR" dirty="0" smtClean="0"/>
              <a:t>Les participants sont en mesure d’accompagner les patientes et patients présentant des stomies et fistules et de les soutenir dans leur propre prise en charge. </a:t>
            </a:r>
          </a:p>
          <a:p>
            <a:r>
              <a:rPr lang="fr-FR" dirty="0" smtClean="0"/>
              <a:t>Ils sont capables d’analyser l’état de santé et la maladie avec les personnes concernées et d’organiser les interventions correspondantes.</a:t>
            </a:r>
          </a:p>
          <a:p>
            <a:r>
              <a:rPr lang="fr-FR" dirty="0" smtClean="0"/>
              <a:t>Ils sont en mesure d’analyser ensemble avec les personnes concernées et les proches le besoin d’assistance individuel, sur le plan de l’efficacité et de la prise en charge.</a:t>
            </a:r>
          </a:p>
          <a:p>
            <a:r>
              <a:rPr lang="fr-FR" dirty="0" smtClean="0"/>
              <a:t>Sont en mesure d’élaborer un plan d’actions et de mesures correspondant.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58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Soins des stomies et des fistules</a:t>
            </a:r>
            <a:br>
              <a:rPr lang="fr-FR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>Contenus</a:t>
            </a:r>
            <a:endParaRPr lang="de-DE" sz="3111" b="1" dirty="0">
              <a:solidFill>
                <a:srgbClr val="3366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Approfondir l’anatomie et la pathophysiologie du tractus gastro-intestinal et urinaire</a:t>
            </a:r>
          </a:p>
          <a:p>
            <a:r>
              <a:rPr lang="fr-FR" dirty="0" smtClean="0"/>
              <a:t>Principes de soin des stomies et fistules, jusqu’aux soins les plus complexes</a:t>
            </a:r>
          </a:p>
          <a:p>
            <a:r>
              <a:rPr lang="fr-FR" dirty="0" smtClean="0"/>
              <a:t>Assistance et promotion de l’auto prise en charge des personnes concernées, grâce à des informations et conseils ciblés</a:t>
            </a:r>
          </a:p>
          <a:p>
            <a:r>
              <a:rPr lang="fr-FR" dirty="0" smtClean="0"/>
              <a:t>Approfondir les connaissances du matériel via différents matériels de stomie et fistule, et accessoires</a:t>
            </a:r>
          </a:p>
          <a:p>
            <a:r>
              <a:rPr lang="fr-FR" dirty="0" smtClean="0"/>
              <a:t>Favoriser la collaboration interdisciplinaire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10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Soins de la continence</a:t>
            </a:r>
            <a:br>
              <a:rPr lang="fr-FR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>Compétences d’action</a:t>
            </a:r>
            <a:endParaRPr lang="de-DE" b="1" dirty="0">
              <a:solidFill>
                <a:srgbClr val="3366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200" dirty="0" smtClean="0">
                <a:latin typeface="ArialMT"/>
              </a:rPr>
              <a:t>Les participants sont en mesure de comprendre et d’évaluer de manière ciblée la continence urinaire ou fécale.</a:t>
            </a:r>
          </a:p>
          <a:p>
            <a:r>
              <a:rPr lang="fr-FR" sz="2200" dirty="0" smtClean="0">
                <a:latin typeface="ArialMT"/>
              </a:rPr>
              <a:t>Ils connaissent les mesures favorisant la continence, peuvent les planifier et les mettre en pratique dans un cadre interdisciplinaire.</a:t>
            </a:r>
          </a:p>
          <a:p>
            <a:r>
              <a:rPr lang="fr-FR" sz="2200" dirty="0" smtClean="0">
                <a:latin typeface="ArialMT"/>
              </a:rPr>
              <a:t>Ils peuvent utiliser de manière professionnelle et individuelle toutes les aides de soins actuelles de l’incontinence (dispositifs d’aspiration et d’évacuation, sondage).</a:t>
            </a:r>
          </a:p>
          <a:p>
            <a:r>
              <a:rPr lang="fr-FR" sz="2200" dirty="0" smtClean="0">
                <a:latin typeface="ArialMT"/>
              </a:rPr>
              <a:t>Ils peuvent préparer et effectuer un entraînement ciblé de la vessie et la toilette.</a:t>
            </a:r>
          </a:p>
          <a:p>
            <a:r>
              <a:rPr lang="fr-FR" sz="2200" dirty="0" smtClean="0">
                <a:latin typeface="ArialMT"/>
              </a:rPr>
              <a:t>Ils connaissent les méthodes de conseil et de formation pour les personnes concernées et les proches</a:t>
            </a:r>
            <a:r>
              <a:rPr lang="de-DE" sz="2400" dirty="0" smtClean="0">
                <a:latin typeface="ArialMT"/>
              </a:rPr>
              <a:t>.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75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5344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Soins de la continence</a:t>
            </a:r>
            <a:br>
              <a:rPr lang="fr-FR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>Contenus</a:t>
            </a:r>
            <a:endParaRPr lang="de-DE" sz="3111" b="1" dirty="0">
              <a:solidFill>
                <a:srgbClr val="3366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fr-FR" dirty="0" smtClean="0"/>
              <a:t>Anatomie/physiologie des organes de la continence</a:t>
            </a:r>
          </a:p>
          <a:p>
            <a:r>
              <a:rPr lang="fr-FR" dirty="0" smtClean="0"/>
              <a:t>Causes, diagnostic et possibilités thérapeutiques interdisciplinaires</a:t>
            </a:r>
          </a:p>
          <a:p>
            <a:r>
              <a:rPr lang="fr-FR" dirty="0" smtClean="0"/>
              <a:t>Formes d’incontinence, symptômes et degrés de sévérité</a:t>
            </a:r>
          </a:p>
          <a:p>
            <a:r>
              <a:rPr lang="fr-FR" smtClean="0"/>
              <a:t>Norme d’experts </a:t>
            </a:r>
            <a:r>
              <a:rPr lang="fr-FR" dirty="0" smtClean="0"/>
              <a:t>et évaluations spécifiques</a:t>
            </a:r>
          </a:p>
          <a:p>
            <a:r>
              <a:rPr lang="fr-FR" dirty="0" smtClean="0"/>
              <a:t>Connaître et utiliser les mesures et aides favorisant la continence</a:t>
            </a:r>
          </a:p>
          <a:p>
            <a:r>
              <a:rPr lang="fr-FR" dirty="0" smtClean="0"/>
              <a:t>Importance psychosociale de l’incontinence</a:t>
            </a:r>
          </a:p>
          <a:p>
            <a:r>
              <a:rPr lang="fr-FR" dirty="0" smtClean="0"/>
              <a:t>Conseil interdisciplinaire en matière de continence pour les personnes concernées et les proches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80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Soins des plaies</a:t>
            </a:r>
            <a:br>
              <a:rPr lang="fr-FR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>Compétences d’action</a:t>
            </a:r>
            <a:endParaRPr lang="de-DE" sz="3556" b="1" dirty="0">
              <a:solidFill>
                <a:srgbClr val="3366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fr-FR" dirty="0" smtClean="0">
                <a:latin typeface="ArialMT"/>
              </a:rPr>
              <a:t>Les participants connaissent les mesures diagnostiques et peuvent établir l’origine de la plaie.</a:t>
            </a:r>
          </a:p>
          <a:p>
            <a:pPr>
              <a:buFontTx/>
              <a:buChar char="-"/>
            </a:pPr>
            <a:r>
              <a:rPr lang="fr-FR" dirty="0" smtClean="0">
                <a:latin typeface="ArialMT"/>
              </a:rPr>
              <a:t>Ils savent effectuer correctement l’anamnèse de la plaie, évaluer l’état de celle-ci et en dériver un plan de traitement.</a:t>
            </a:r>
          </a:p>
          <a:p>
            <a:pPr>
              <a:buFontTx/>
              <a:buChar char="-"/>
            </a:pPr>
            <a:r>
              <a:rPr lang="fr-FR" dirty="0" smtClean="0">
                <a:latin typeface="ArialMT"/>
              </a:rPr>
              <a:t>Les participants peuvent différencier les différents produits de soin des plaies et les utiliser de manière rentable.</a:t>
            </a:r>
          </a:p>
          <a:p>
            <a:pPr>
              <a:buFontTx/>
              <a:buChar char="-"/>
            </a:pPr>
            <a:r>
              <a:rPr lang="fr-FR" dirty="0" smtClean="0">
                <a:latin typeface="ArialMT"/>
              </a:rPr>
              <a:t>Les participants posent correctement les pansements compressifs et connaissent les différents matériaux.</a:t>
            </a:r>
          </a:p>
          <a:p>
            <a:pPr>
              <a:buFontTx/>
              <a:buChar char="-"/>
            </a:pPr>
            <a:r>
              <a:rPr lang="fr-FR" dirty="0" smtClean="0">
                <a:latin typeface="ArialMT"/>
              </a:rPr>
              <a:t>Les participants connaissent les différentes mesures préventives de l’escarre (norme d’experts) et peuvent les mettre en pratique de manière appropriée.</a:t>
            </a:r>
            <a:endParaRPr lang="fr-FR" dirty="0" smtClean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056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Soins des plaies</a:t>
            </a:r>
            <a:br>
              <a:rPr lang="fr-FR" dirty="0" smtClean="0">
                <a:solidFill>
                  <a:srgbClr val="3366FF"/>
                </a:solidFill>
              </a:rPr>
            </a:br>
            <a:r>
              <a:rPr lang="fr-FR" sz="4000" b="1" dirty="0" smtClean="0">
                <a:solidFill>
                  <a:srgbClr val="3366FF"/>
                </a:solidFill>
              </a:rPr>
              <a:t>Contenus</a:t>
            </a:r>
            <a:endParaRPr lang="de-DE" sz="4000" b="1" dirty="0">
              <a:solidFill>
                <a:srgbClr val="3366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r-FR" dirty="0" smtClean="0"/>
              <a:t>Anatomie, pathophysiologie, diagnostic des plaies chroniques</a:t>
            </a:r>
          </a:p>
          <a:p>
            <a:r>
              <a:rPr lang="fr-FR" dirty="0" smtClean="0"/>
              <a:t>Principes en matière de traitement des plaies</a:t>
            </a:r>
          </a:p>
          <a:p>
            <a:r>
              <a:rPr lang="fr-FR" dirty="0" smtClean="0"/>
              <a:t>Thérapie causale des plaies chroniques</a:t>
            </a:r>
          </a:p>
          <a:p>
            <a:r>
              <a:rPr lang="fr-FR" dirty="0" smtClean="0"/>
              <a:t>Prévention et traitement de l’ulcère crural veineux, de l’ulcère crural artériel, des escarres et du syndrome du pied diabétique</a:t>
            </a:r>
          </a:p>
          <a:p>
            <a:r>
              <a:rPr lang="fr-FR" dirty="0" smtClean="0"/>
              <a:t>Connaissance du matériel</a:t>
            </a:r>
          </a:p>
          <a:p>
            <a:r>
              <a:rPr lang="fr-FR" dirty="0" smtClean="0"/>
              <a:t>Pansement compressif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45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5778"/>
            <a:ext cx="8229600" cy="11918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3366FF"/>
                </a:solidFill>
              </a:rPr>
              <a:t>Termine</a:t>
            </a:r>
            <a:r>
              <a:rPr lang="de-DE" b="1" dirty="0">
                <a:solidFill>
                  <a:srgbClr val="3366FF"/>
                </a:solidFill>
              </a:rPr>
              <a:t/>
            </a:r>
            <a:br>
              <a:rPr lang="de-DE" b="1" dirty="0">
                <a:solidFill>
                  <a:srgbClr val="3366FF"/>
                </a:solidFill>
              </a:rPr>
            </a:br>
            <a:endParaRPr lang="de-DE" b="1" dirty="0">
              <a:solidFill>
                <a:srgbClr val="3366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74519"/>
            <a:ext cx="8229600" cy="42690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CH" dirty="0"/>
              <a:t>La formation se termine </a:t>
            </a:r>
            <a:r>
              <a:rPr lang="fr-CH" dirty="0" smtClean="0"/>
              <a:t>par</a:t>
            </a:r>
          </a:p>
          <a:p>
            <a:pPr marL="0" indent="0" algn="ctr">
              <a:buNone/>
            </a:pPr>
            <a:r>
              <a:rPr lang="fr-CH" dirty="0" smtClean="0">
                <a:solidFill>
                  <a:srgbClr val="0000FF"/>
                </a:solidFill>
              </a:rPr>
              <a:t>le </a:t>
            </a:r>
            <a:r>
              <a:rPr lang="fr-CH" dirty="0">
                <a:solidFill>
                  <a:srgbClr val="0000FF"/>
                </a:solidFill>
              </a:rPr>
              <a:t>certificat de Careum Formation </a:t>
            </a:r>
            <a:r>
              <a:rPr lang="fr-CH" dirty="0" smtClean="0">
                <a:solidFill>
                  <a:srgbClr val="0000FF"/>
                </a:solidFill>
              </a:rPr>
              <a:t>continue</a:t>
            </a:r>
          </a:p>
          <a:p>
            <a:pPr marL="0" indent="0" algn="ctr">
              <a:buNone/>
            </a:pPr>
            <a:r>
              <a:rPr lang="fr-CH" dirty="0" smtClean="0">
                <a:solidFill>
                  <a:srgbClr val="0000FF"/>
                </a:solidFill>
              </a:rPr>
              <a:t>NDK </a:t>
            </a:r>
            <a:r>
              <a:rPr lang="fr-CH" dirty="0">
                <a:solidFill>
                  <a:srgbClr val="0000FF"/>
                </a:solidFill>
              </a:rPr>
              <a:t>Soins des stomies, de la continence et des plaies</a:t>
            </a:r>
            <a:r>
              <a:rPr lang="fr-CH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fr-CH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3366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5" name="Bild 4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4123502"/>
            <a:ext cx="3340100" cy="2044700"/>
          </a:xfrm>
          <a:prstGeom prst="rect">
            <a:avLst/>
          </a:prstGeom>
        </p:spPr>
      </p:pic>
      <p:pic>
        <p:nvPicPr>
          <p:cNvPr id="6" name="Bild 5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4809066"/>
            <a:ext cx="939800" cy="711200"/>
          </a:xfrm>
          <a:prstGeom prst="rect">
            <a:avLst/>
          </a:prstGeom>
        </p:spPr>
      </p:pic>
      <p:pic>
        <p:nvPicPr>
          <p:cNvPr id="8" name="Bild 7" descr="SVS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58549"/>
            <a:ext cx="3701344" cy="9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3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err="1" smtClean="0">
                <a:solidFill>
                  <a:srgbClr val="0000FF"/>
                </a:solidFill>
              </a:rPr>
              <a:t>Certificat</a:t>
            </a:r>
            <a:r>
              <a:rPr lang="de-DE" dirty="0" smtClean="0">
                <a:solidFill>
                  <a:srgbClr val="0000FF"/>
                </a:solidFill>
              </a:rPr>
              <a:t>-Termine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de-DE" sz="3400" b="1" dirty="0" smtClean="0">
                <a:solidFill>
                  <a:srgbClr val="3366FF"/>
                </a:solidFill>
              </a:rPr>
              <a:t>35</a:t>
            </a:r>
            <a:r>
              <a:rPr lang="de-DE" sz="3400" b="1" dirty="0" smtClean="0">
                <a:solidFill>
                  <a:srgbClr val="3366FF"/>
                </a:solidFill>
              </a:rPr>
              <a:t> </a:t>
            </a:r>
            <a:r>
              <a:rPr lang="de-DE" sz="3400" b="1" dirty="0" err="1">
                <a:solidFill>
                  <a:srgbClr val="3366FF"/>
                </a:solidFill>
              </a:rPr>
              <a:t>participants</a:t>
            </a:r>
            <a:r>
              <a:rPr lang="de-DE" sz="3400" b="1" dirty="0">
                <a:solidFill>
                  <a:srgbClr val="3366FF"/>
                </a:solidFill>
              </a:rPr>
              <a:t> </a:t>
            </a:r>
            <a:r>
              <a:rPr lang="de-DE" sz="3400" b="1" dirty="0" err="1">
                <a:solidFill>
                  <a:srgbClr val="3366FF"/>
                </a:solidFill>
              </a:rPr>
              <a:t>depuis</a:t>
            </a:r>
            <a:r>
              <a:rPr lang="de-DE" sz="3400" b="1" dirty="0">
                <a:solidFill>
                  <a:srgbClr val="3366FF"/>
                </a:solidFill>
              </a:rPr>
              <a:t> le </a:t>
            </a:r>
            <a:r>
              <a:rPr lang="de-DE" sz="3400" b="1" dirty="0" err="1">
                <a:solidFill>
                  <a:srgbClr val="3366FF"/>
                </a:solidFill>
              </a:rPr>
              <a:t>début</a:t>
            </a:r>
            <a:r>
              <a:rPr lang="de-DE" sz="3400" b="1" dirty="0">
                <a:solidFill>
                  <a:srgbClr val="3366FF"/>
                </a:solidFill>
              </a:rPr>
              <a:t> du </a:t>
            </a:r>
            <a:r>
              <a:rPr lang="de-DE" sz="3400" b="1" dirty="0" err="1">
                <a:solidFill>
                  <a:srgbClr val="3366FF"/>
                </a:solidFill>
              </a:rPr>
              <a:t>cours</a:t>
            </a:r>
            <a:r>
              <a:rPr lang="de-DE" sz="3400" b="1" dirty="0">
                <a:solidFill>
                  <a:srgbClr val="3366FF"/>
                </a:solidFill>
              </a:rPr>
              <a:t> </a:t>
            </a:r>
            <a:r>
              <a:rPr lang="de-DE" sz="3400" b="1" dirty="0" err="1">
                <a:solidFill>
                  <a:srgbClr val="3366FF"/>
                </a:solidFill>
              </a:rPr>
              <a:t>complété</a:t>
            </a:r>
            <a:r>
              <a:rPr lang="de-DE" sz="3400" b="1" dirty="0" smtClean="0">
                <a:solidFill>
                  <a:srgbClr val="3366FF"/>
                </a:solidFill>
              </a:rPr>
              <a:t>:</a:t>
            </a:r>
          </a:p>
          <a:p>
            <a:pPr>
              <a:buFont typeface="Wingdings" charset="2"/>
              <a:buChar char="²"/>
            </a:pPr>
            <a:r>
              <a:rPr lang="de-DE" dirty="0" err="1" smtClean="0">
                <a:solidFill>
                  <a:srgbClr val="000000"/>
                </a:solidFill>
              </a:rPr>
              <a:t>Hôpital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B</a:t>
            </a:r>
            <a:r>
              <a:rPr lang="de-DE" dirty="0" smtClean="0">
                <a:solidFill>
                  <a:srgbClr val="000000"/>
                </a:solidFill>
              </a:rPr>
              <a:t>iel</a:t>
            </a:r>
          </a:p>
          <a:p>
            <a:pPr>
              <a:buFont typeface="Wingdings" charset="2"/>
              <a:buChar char="²"/>
            </a:pPr>
            <a:r>
              <a:rPr lang="de-DE" dirty="0" err="1" smtClean="0">
                <a:solidFill>
                  <a:srgbClr val="000000"/>
                </a:solidFill>
              </a:rPr>
              <a:t>Hôpital</a:t>
            </a:r>
            <a:r>
              <a:rPr lang="de-DE" dirty="0" smtClean="0">
                <a:solidFill>
                  <a:srgbClr val="000000"/>
                </a:solidFill>
              </a:rPr>
              <a:t> Luzern</a:t>
            </a:r>
          </a:p>
          <a:p>
            <a:pPr>
              <a:buFont typeface="Wingdings" charset="2"/>
              <a:buChar char="²"/>
            </a:pPr>
            <a:r>
              <a:rPr lang="de-DE" dirty="0" err="1" smtClean="0">
                <a:solidFill>
                  <a:srgbClr val="000000"/>
                </a:solidFill>
              </a:rPr>
              <a:t>Hôpital</a:t>
            </a:r>
            <a:r>
              <a:rPr lang="de-DE" dirty="0" smtClean="0">
                <a:solidFill>
                  <a:srgbClr val="000000"/>
                </a:solidFill>
              </a:rPr>
              <a:t> Aarau</a:t>
            </a:r>
          </a:p>
          <a:p>
            <a:pPr>
              <a:buFont typeface="Wingdings" charset="2"/>
              <a:buChar char="²"/>
            </a:pPr>
            <a:r>
              <a:rPr lang="de-DE" dirty="0" err="1" smtClean="0"/>
              <a:t>Hôpital</a:t>
            </a:r>
            <a:r>
              <a:rPr lang="de-DE" dirty="0" smtClean="0"/>
              <a:t> </a:t>
            </a:r>
            <a:r>
              <a:rPr lang="de-DE" dirty="0"/>
              <a:t>Schaffhausen</a:t>
            </a:r>
          </a:p>
          <a:p>
            <a:pPr>
              <a:buFont typeface="Wingdings" charset="2"/>
              <a:buChar char="²"/>
            </a:pPr>
            <a:r>
              <a:rPr lang="de-DE" dirty="0" err="1"/>
              <a:t>Hôpital</a:t>
            </a:r>
            <a:r>
              <a:rPr lang="de-DE" dirty="0"/>
              <a:t> Thun</a:t>
            </a:r>
          </a:p>
          <a:p>
            <a:pPr>
              <a:buFont typeface="Wingdings" charset="2"/>
              <a:buChar char="²"/>
            </a:pPr>
            <a:r>
              <a:rPr lang="de-DE" dirty="0" err="1" smtClean="0"/>
              <a:t>Hôpital</a:t>
            </a:r>
            <a:r>
              <a:rPr lang="de-DE" dirty="0" smtClean="0"/>
              <a:t> Zug</a:t>
            </a:r>
            <a:endParaRPr lang="de-DE" dirty="0"/>
          </a:p>
          <a:p>
            <a:pPr>
              <a:buFont typeface="Wingdings" charset="2"/>
              <a:buChar char="²"/>
            </a:pPr>
            <a:r>
              <a:rPr lang="de-DE" dirty="0" err="1"/>
              <a:t>Hôpital</a:t>
            </a:r>
            <a:r>
              <a:rPr lang="de-DE" dirty="0"/>
              <a:t> Schwyz</a:t>
            </a:r>
          </a:p>
          <a:p>
            <a:pPr>
              <a:buFont typeface="Wingdings" charset="2"/>
              <a:buChar char="²"/>
            </a:pPr>
            <a:r>
              <a:rPr lang="de-DE" dirty="0" err="1"/>
              <a:t>Hôpital</a:t>
            </a:r>
            <a:r>
              <a:rPr lang="de-DE" dirty="0"/>
              <a:t> Langenthal</a:t>
            </a:r>
          </a:p>
          <a:p>
            <a:pPr>
              <a:buFont typeface="Wingdings" charset="2"/>
              <a:buChar char="²"/>
            </a:pPr>
            <a:r>
              <a:rPr lang="de-DE" dirty="0" err="1"/>
              <a:t>Plusieurs</a:t>
            </a:r>
            <a:r>
              <a:rPr lang="de-DE" dirty="0"/>
              <a:t> </a:t>
            </a:r>
            <a:r>
              <a:rPr lang="de-DE" dirty="0" err="1"/>
              <a:t>centres</a:t>
            </a:r>
            <a:r>
              <a:rPr lang="de-DE" dirty="0"/>
              <a:t> de </a:t>
            </a:r>
            <a:r>
              <a:rPr lang="de-DE" dirty="0" err="1"/>
              <a:t>soins</a:t>
            </a:r>
            <a:r>
              <a:rPr lang="de-DE" dirty="0"/>
              <a:t> à </a:t>
            </a:r>
            <a:r>
              <a:rPr lang="de-DE" dirty="0" err="1"/>
              <a:t>domicile</a:t>
            </a:r>
            <a:endParaRPr lang="de-DE" dirty="0"/>
          </a:p>
          <a:p>
            <a:pPr>
              <a:buFont typeface="Wingdings" charset="2"/>
              <a:buChar char="²"/>
            </a:pPr>
            <a:r>
              <a:rPr lang="de-DE" dirty="0" err="1"/>
              <a:t>Cancer</a:t>
            </a:r>
            <a:r>
              <a:rPr lang="de-DE" dirty="0"/>
              <a:t> </a:t>
            </a:r>
            <a:r>
              <a:rPr lang="de-DE" dirty="0" err="1"/>
              <a:t>Ligue</a:t>
            </a:r>
            <a:r>
              <a:rPr lang="de-DE" dirty="0"/>
              <a:t> </a:t>
            </a:r>
            <a:r>
              <a:rPr lang="de-DE" dirty="0" smtClean="0"/>
              <a:t>Wallis</a:t>
            </a:r>
          </a:p>
          <a:p>
            <a:pPr>
              <a:buFont typeface="Wingdings" charset="2"/>
              <a:buChar char="²"/>
            </a:pPr>
            <a:r>
              <a:rPr lang="de-DE" dirty="0" err="1"/>
              <a:t>Suivez</a:t>
            </a:r>
            <a:r>
              <a:rPr lang="de-DE" dirty="0"/>
              <a:t> </a:t>
            </a:r>
            <a:r>
              <a:rPr lang="de-DE" dirty="0" err="1"/>
              <a:t>encore</a:t>
            </a:r>
            <a:r>
              <a:rPr lang="de-DE" dirty="0"/>
              <a:t> .........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55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de-CH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CH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Remercie</a:t>
            </a:r>
            <a:r>
              <a:rPr lang="de-CH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CH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pour</a:t>
            </a:r>
            <a:r>
              <a:rPr lang="de-CH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CH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l'aimable</a:t>
            </a:r>
            <a:r>
              <a:rPr lang="de-CH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CH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soutien</a:t>
            </a:r>
            <a:r>
              <a:rPr lang="de-CH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des </a:t>
            </a:r>
            <a:r>
              <a:rPr lang="de-CH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sponsors</a:t>
            </a:r>
            <a:r>
              <a:rPr lang="de-CH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de-CH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6477" name="Group 93"/>
          <p:cNvGraphicFramePr>
            <a:graphicFrameLocks noGrp="1"/>
          </p:cNvGraphicFramePr>
          <p:nvPr>
            <p:ph type="tbl" idx="1"/>
          </p:nvPr>
        </p:nvGraphicFramePr>
        <p:xfrm>
          <a:off x="539750" y="1557338"/>
          <a:ext cx="8229600" cy="4768850"/>
        </p:xfrm>
        <a:graphic>
          <a:graphicData uri="http://schemas.openxmlformats.org/drawingml/2006/table">
            <a:tbl>
              <a:tblPr/>
              <a:tblGrid>
                <a:gridCol w="2743200"/>
                <a:gridCol w="2728913"/>
                <a:gridCol w="2757487"/>
              </a:tblGrid>
              <a:tr h="1131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/>
                      </a:r>
                      <a:br>
                        <a:rPr kumimoji="0" lang="de-CH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endParaRPr kumimoji="0" lang="de-CH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8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628775"/>
            <a:ext cx="23050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2519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Bild 1" descr="Convatec_logo_line_no_tag-301-44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24479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Bild 2" descr="LOGO_stomaca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36337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Bild 1" descr="Publicare_Logo_4f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022600"/>
            <a:ext cx="1701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Bild 1" descr="Ohne Titel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44675"/>
            <a:ext cx="1308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18002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Grafik 5" descr="GRIBI Logo 7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73688"/>
            <a:ext cx="248761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 descr="B._Braun_log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35" y="4761351"/>
            <a:ext cx="2377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2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3" name="Bild 2" descr="DSC_3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5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3" name="Bild 3" descr="Fr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07" y="710037"/>
            <a:ext cx="4396319" cy="477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23701" y="667040"/>
            <a:ext cx="239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des </a:t>
            </a:r>
            <a:r>
              <a:rPr lang="de-DE" sz="2800" b="1" dirty="0" err="1" smtClean="0"/>
              <a:t>questions</a:t>
            </a:r>
            <a:r>
              <a:rPr lang="de-DE" sz="2800" b="1" dirty="0" smtClean="0"/>
              <a:t>?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79397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43839" y="26035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0000FF"/>
                </a:solidFill>
              </a:rPr>
              <a:t> </a:t>
            </a:r>
            <a:r>
              <a:rPr lang="de-DE" sz="3600" dirty="0">
                <a:solidFill>
                  <a:srgbClr val="0000FF"/>
                </a:solidFill>
              </a:rPr>
              <a:t>Module et le </a:t>
            </a:r>
            <a:r>
              <a:rPr lang="de-DE" sz="3600" dirty="0" err="1">
                <a:solidFill>
                  <a:srgbClr val="0000FF"/>
                </a:solidFill>
              </a:rPr>
              <a:t>développement</a:t>
            </a:r>
            <a:r>
              <a:rPr lang="de-DE" sz="3600" dirty="0">
                <a:solidFill>
                  <a:srgbClr val="0000FF"/>
                </a:solidFill>
              </a:rPr>
              <a:t> de </a:t>
            </a:r>
            <a:r>
              <a:rPr lang="de-DE" sz="3600" dirty="0" err="1">
                <a:solidFill>
                  <a:srgbClr val="0000FF"/>
                </a:solidFill>
              </a:rPr>
              <a:t>contenu</a:t>
            </a:r>
            <a:endParaRPr lang="de-DE" sz="3600" dirty="0">
              <a:solidFill>
                <a:srgbClr val="33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de-DE" sz="2000" dirty="0">
                <a:solidFill>
                  <a:srgbClr val="0000FF"/>
                </a:solidFill>
              </a:rPr>
              <a:t>Chef de </a:t>
            </a:r>
            <a:r>
              <a:rPr lang="de-DE" sz="2000" dirty="0" err="1">
                <a:solidFill>
                  <a:srgbClr val="0000FF"/>
                </a:solidFill>
              </a:rPr>
              <a:t>projet</a:t>
            </a:r>
            <a:r>
              <a:rPr lang="de-DE" sz="2000" dirty="0" smtClean="0"/>
              <a:t>: </a:t>
            </a:r>
            <a:r>
              <a:rPr lang="de-DE" sz="2000" dirty="0" smtClean="0"/>
              <a:t>Rahel </a:t>
            </a:r>
            <a:r>
              <a:rPr lang="de-DE" sz="2000" dirty="0" err="1" smtClean="0"/>
              <a:t>Stöckli</a:t>
            </a:r>
            <a:r>
              <a:rPr lang="de-DE" sz="2000" dirty="0" smtClean="0"/>
              <a:t> </a:t>
            </a:r>
            <a:r>
              <a:rPr lang="de-DE" sz="2000" dirty="0" smtClean="0"/>
              <a:t>Bereichsleiterin </a:t>
            </a:r>
            <a:r>
              <a:rPr lang="de-DE" sz="2000" dirty="0" err="1"/>
              <a:t>Pflege&amp;Betreuung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Beratung&amp;Kommunikation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Careum</a:t>
            </a:r>
            <a:r>
              <a:rPr lang="de-DE" sz="2000" dirty="0"/>
              <a:t> Weiterbildung</a:t>
            </a:r>
            <a:br>
              <a:rPr lang="de-DE" sz="2000" dirty="0"/>
            </a:br>
            <a:r>
              <a:rPr lang="de-DE" sz="2000" dirty="0"/>
              <a:t>Mühlemattstr. 42</a:t>
            </a:r>
            <a:br>
              <a:rPr lang="de-DE" sz="2000" dirty="0"/>
            </a:br>
            <a:r>
              <a:rPr lang="de-DE" sz="2000" dirty="0"/>
              <a:t>5001 Aarau</a:t>
            </a:r>
            <a:br>
              <a:rPr lang="de-DE" sz="2000" dirty="0"/>
            </a:br>
            <a:r>
              <a:rPr lang="de-DE" sz="2000" dirty="0"/>
              <a:t>Tel. Direktwahl 062/ 837 58 69 </a:t>
            </a:r>
            <a:br>
              <a:rPr lang="de-DE" sz="2000" dirty="0"/>
            </a:br>
            <a:r>
              <a:rPr lang="de-DE" sz="2000" dirty="0"/>
              <a:t> </a:t>
            </a:r>
            <a:br>
              <a:rPr lang="de-DE" sz="2000" dirty="0"/>
            </a:br>
            <a:r>
              <a:rPr lang="de-DE" u="sng" dirty="0" err="1" smtClean="0"/>
              <a:t>Rahel.stoeckli</a:t>
            </a:r>
            <a:r>
              <a:rPr lang="de-DE" u="sng" dirty="0" err="1" smtClean="0">
                <a:hlinkClick r:id="rId2" action="ppaction://hlinkfile"/>
              </a:rPr>
              <a:t>@</a:t>
            </a:r>
            <a:r>
              <a:rPr lang="de-DE" u="sng" dirty="0" err="1">
                <a:hlinkClick r:id="rId2" action="ppaction://hlinkfile"/>
              </a:rPr>
              <a:t>careum-weiterbildung.ch</a:t>
            </a:r>
            <a:r>
              <a:rPr lang="de-DE" dirty="0"/>
              <a:t> </a:t>
            </a:r>
          </a:p>
          <a:p>
            <a:pPr>
              <a:defRPr/>
            </a:pP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de-DE" sz="2000" dirty="0" err="1" smtClean="0">
                <a:solidFill>
                  <a:srgbClr val="0000FF"/>
                </a:solidFill>
              </a:rPr>
              <a:t>Direction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Careum</a:t>
            </a:r>
            <a:endParaRPr lang="de-DE" sz="2000" dirty="0" smtClean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smtClean="0"/>
              <a:t>Dr. Regine Strittmatter</a:t>
            </a:r>
            <a:endParaRPr lang="de-DE" sz="2000" dirty="0"/>
          </a:p>
        </p:txBody>
      </p:sp>
      <p:pic>
        <p:nvPicPr>
          <p:cNvPr id="15365" name="Bild 6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0"/>
            <a:ext cx="20875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 descr="strittmatter_reg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50" y="2501399"/>
            <a:ext cx="2929347" cy="36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9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3" name="Bild 2" descr="Systeme Suisse de formation-20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99"/>
            <a:ext cx="9144000" cy="646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5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2906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>
                <a:solidFill>
                  <a:srgbClr val="0000FF"/>
                </a:solidFill>
              </a:rPr>
              <a:t>Structure </a:t>
            </a:r>
            <a:r>
              <a:rPr lang="fr-CH" sz="3600" dirty="0">
                <a:solidFill>
                  <a:srgbClr val="0000FF"/>
                </a:solidFill>
              </a:rPr>
              <a:t>de la formation continue pour le certificat:</a:t>
            </a:r>
            <a:r>
              <a:rPr lang="de-DE" sz="3600" dirty="0">
                <a:solidFill>
                  <a:srgbClr val="0000FF"/>
                </a:solidFill>
              </a:rPr>
              <a:t/>
            </a:r>
            <a:br>
              <a:rPr lang="de-DE" sz="3600" dirty="0">
                <a:solidFill>
                  <a:srgbClr val="0000FF"/>
                </a:solidFill>
              </a:rPr>
            </a:br>
            <a:endParaRPr lang="de-DE" sz="3600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dirty="0"/>
              <a:t>La formation se compose de 6 modules : </a:t>
            </a:r>
            <a:br>
              <a:rPr lang="fr-CH" dirty="0"/>
            </a:br>
            <a:r>
              <a:rPr lang="fr-CH" dirty="0"/>
              <a:t>3 modules spécialisés + 2 modules de conseil + 1 module facultatif.</a:t>
            </a:r>
            <a:endParaRPr lang="de-DE" dirty="0"/>
          </a:p>
          <a:p>
            <a:r>
              <a:rPr lang="fr-CH" dirty="0"/>
              <a:t>Les modules représentent chacun environ 90 heures de formation, soit 5 jours de présence + 50 heures d’études individuelles dirigées</a:t>
            </a:r>
            <a:r>
              <a:rPr lang="fr-CH" dirty="0" smtClean="0"/>
              <a:t>.(560h)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023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223" y="274638"/>
            <a:ext cx="8833556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H" dirty="0">
                <a:solidFill>
                  <a:srgbClr val="0000FF"/>
                </a:solidFill>
              </a:rPr>
              <a:t>Careum Formation </a:t>
            </a:r>
            <a:r>
              <a:rPr lang="fr-CH" dirty="0" smtClean="0">
                <a:solidFill>
                  <a:srgbClr val="0000FF"/>
                </a:solidFill>
              </a:rPr>
              <a:t>continue</a:t>
            </a:r>
            <a:br>
              <a:rPr lang="fr-CH" dirty="0" smtClean="0">
                <a:solidFill>
                  <a:srgbClr val="0000FF"/>
                </a:solidFill>
              </a:rPr>
            </a:br>
            <a:r>
              <a:rPr lang="fr-CH" dirty="0" smtClean="0">
                <a:solidFill>
                  <a:srgbClr val="0000FF"/>
                </a:solidFill>
              </a:rPr>
              <a:t>Le </a:t>
            </a:r>
            <a:r>
              <a:rPr lang="fr-CH" dirty="0">
                <a:solidFill>
                  <a:srgbClr val="0000FF"/>
                </a:solidFill>
              </a:rPr>
              <a:t>cours de certificat 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CH" b="1" dirty="0" smtClean="0"/>
              <a:t>La </a:t>
            </a:r>
            <a:r>
              <a:rPr lang="fr-CH" b="1" dirty="0"/>
              <a:t>formation se </a:t>
            </a:r>
            <a:r>
              <a:rPr lang="fr-CH" b="1" dirty="0" smtClean="0"/>
              <a:t>compose:</a:t>
            </a:r>
          </a:p>
          <a:p>
            <a:pPr lvl="0"/>
            <a:r>
              <a:rPr lang="fr-CH" dirty="0"/>
              <a:t>Soins des stomies et des </a:t>
            </a:r>
            <a:r>
              <a:rPr lang="fr-CH" dirty="0" smtClean="0"/>
              <a:t>fistules</a:t>
            </a:r>
            <a:endParaRPr lang="de-DE" dirty="0"/>
          </a:p>
          <a:p>
            <a:pPr lvl="0"/>
            <a:r>
              <a:rPr lang="fr-CH" dirty="0"/>
              <a:t>Soins de la </a:t>
            </a:r>
            <a:r>
              <a:rPr lang="fr-CH" dirty="0" smtClean="0"/>
              <a:t>continence</a:t>
            </a:r>
            <a:endParaRPr lang="de-DE" dirty="0"/>
          </a:p>
          <a:p>
            <a:pPr lvl="0"/>
            <a:r>
              <a:rPr lang="fr-CH" dirty="0"/>
              <a:t>Soins des </a:t>
            </a:r>
            <a:r>
              <a:rPr lang="fr-CH" dirty="0" smtClean="0"/>
              <a:t>plaies</a:t>
            </a:r>
            <a:endParaRPr lang="de-DE" dirty="0"/>
          </a:p>
          <a:p>
            <a:pPr lvl="0"/>
            <a:r>
              <a:rPr lang="fr-CH" dirty="0"/>
              <a:t>é</a:t>
            </a:r>
            <a:r>
              <a:rPr lang="fr-CH" dirty="0" smtClean="0"/>
              <a:t>ducation </a:t>
            </a:r>
            <a:r>
              <a:rPr lang="fr-CH" dirty="0"/>
              <a:t>des </a:t>
            </a:r>
            <a:r>
              <a:rPr lang="fr-CH" dirty="0" smtClean="0"/>
              <a:t>patients</a:t>
            </a:r>
            <a:endParaRPr lang="de-DE" dirty="0"/>
          </a:p>
          <a:p>
            <a:pPr lvl="0"/>
            <a:r>
              <a:rPr lang="fr-CH" dirty="0" smtClean="0"/>
              <a:t>Conseil </a:t>
            </a:r>
            <a:r>
              <a:rPr lang="fr-CH" dirty="0"/>
              <a:t>aux </a:t>
            </a:r>
            <a:r>
              <a:rPr lang="fr-CH" dirty="0" smtClean="0"/>
              <a:t>patients</a:t>
            </a:r>
            <a:endParaRPr lang="de-DE" dirty="0"/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Bild 4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05" y="4311650"/>
            <a:ext cx="33401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49198"/>
            <a:ext cx="8229600" cy="56769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600" dirty="0">
                <a:solidFill>
                  <a:srgbClr val="0000FF"/>
                </a:solidFill>
              </a:rPr>
              <a:t>Module facultatif</a:t>
            </a:r>
            <a:r>
              <a:rPr lang="de-DE" sz="3600" dirty="0">
                <a:solidFill>
                  <a:srgbClr val="0000FF"/>
                </a:solidFill>
              </a:rPr>
              <a:t> </a:t>
            </a:r>
            <a:r>
              <a:rPr lang="de-DE" sz="3600" dirty="0" smtClean="0">
                <a:solidFill>
                  <a:srgbClr val="0000FF"/>
                </a:solidFill>
              </a:rPr>
              <a:t>par </a:t>
            </a:r>
            <a:r>
              <a:rPr lang="de-DE" sz="3600" dirty="0" err="1" smtClean="0">
                <a:solidFill>
                  <a:srgbClr val="0000FF"/>
                </a:solidFill>
              </a:rPr>
              <a:t>exemple</a:t>
            </a:r>
            <a:r>
              <a:rPr lang="de-DE" sz="3600" dirty="0" smtClean="0">
                <a:solidFill>
                  <a:srgbClr val="0000FF"/>
                </a:solidFill>
              </a:rPr>
              <a:t>:</a:t>
            </a:r>
          </a:p>
          <a:p>
            <a:r>
              <a:rPr lang="fr-CH" sz="3600" dirty="0" smtClean="0"/>
              <a:t>Prise </a:t>
            </a:r>
            <a:r>
              <a:rPr lang="fr-CH" sz="3600" dirty="0"/>
              <a:t>en charge de la douleur», «Soins palliatifs», </a:t>
            </a:r>
            <a:endParaRPr lang="fr-CH" sz="3600" dirty="0" smtClean="0"/>
          </a:p>
          <a:p>
            <a:pPr lvl="0"/>
            <a:r>
              <a:rPr lang="fr-CH" sz="3600" dirty="0" smtClean="0"/>
              <a:t>«</a:t>
            </a:r>
            <a:r>
              <a:rPr lang="fr-CH" sz="3600" dirty="0"/>
              <a:t>Prise en charge des soins chroniques», ou le module de Kalaidos Fachhochschule Gesundheit </a:t>
            </a:r>
            <a:endParaRPr lang="fr-CH" sz="3600" dirty="0" smtClean="0"/>
          </a:p>
          <a:p>
            <a:pPr lvl="0"/>
            <a:r>
              <a:rPr lang="fr-CH" sz="3600" dirty="0" smtClean="0"/>
              <a:t>«</a:t>
            </a:r>
            <a:r>
              <a:rPr lang="fr-CH" sz="3600" dirty="0"/>
              <a:t>Résultats de la recherche: Recherche et évaluation»</a:t>
            </a:r>
            <a:endParaRPr lang="de-DE" sz="3600" dirty="0"/>
          </a:p>
          <a:p>
            <a:endParaRPr lang="de-DE" sz="3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Bild 4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4676775"/>
            <a:ext cx="33401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CH" dirty="0" smtClean="0">
                <a:solidFill>
                  <a:srgbClr val="0000FF"/>
                </a:solidFill>
              </a:rPr>
              <a:t>Nouveaux Module </a:t>
            </a:r>
            <a:r>
              <a:rPr lang="fr-CH" dirty="0">
                <a:solidFill>
                  <a:srgbClr val="0000FF"/>
                </a:solidFill>
              </a:rPr>
              <a:t>facultatif</a:t>
            </a:r>
            <a:r>
              <a:rPr lang="de-DE" dirty="0">
                <a:solidFill>
                  <a:srgbClr val="0000FF"/>
                </a:solidFill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en </a:t>
            </a:r>
            <a:r>
              <a:rPr lang="de-DE" dirty="0" err="1" smtClean="0"/>
              <a:t>développement</a:t>
            </a:r>
            <a:r>
              <a:rPr lang="de-DE" dirty="0" smtClean="0"/>
              <a:t>: Module </a:t>
            </a:r>
            <a:r>
              <a:rPr lang="de-DE" dirty="0" err="1" smtClean="0"/>
              <a:t>practic</a:t>
            </a:r>
            <a:endParaRPr lang="de-DE" dirty="0" smtClean="0"/>
          </a:p>
          <a:p>
            <a:r>
              <a:rPr lang="de-DE" dirty="0" err="1">
                <a:solidFill>
                  <a:srgbClr val="3366FF"/>
                </a:solidFill>
              </a:rPr>
              <a:t>Informations</a:t>
            </a:r>
            <a:r>
              <a:rPr lang="de-DE" dirty="0">
                <a:solidFill>
                  <a:srgbClr val="3366FF"/>
                </a:solidFill>
              </a:rPr>
              <a:t> des fermes de </a:t>
            </a:r>
            <a:r>
              <a:rPr lang="de-DE" dirty="0" err="1">
                <a:solidFill>
                  <a:srgbClr val="3366FF"/>
                </a:solidFill>
              </a:rPr>
              <a:t>stage</a:t>
            </a:r>
            <a:endParaRPr lang="de-DE" dirty="0">
              <a:solidFill>
                <a:srgbClr val="3366FF"/>
              </a:solidFill>
            </a:endParaRPr>
          </a:p>
          <a:p>
            <a:pPr>
              <a:buFont typeface="Wingdings" charset="2"/>
              <a:buChar char="Ø"/>
            </a:pPr>
            <a:r>
              <a:rPr lang="de-DE" dirty="0"/>
              <a:t>Au </a:t>
            </a:r>
            <a:r>
              <a:rPr lang="de-DE" dirty="0" err="1"/>
              <a:t>moins</a:t>
            </a:r>
            <a:r>
              <a:rPr lang="de-DE" dirty="0"/>
              <a:t> 5 </a:t>
            </a:r>
            <a:r>
              <a:rPr lang="de-DE" dirty="0" err="1"/>
              <a:t>jours</a:t>
            </a:r>
            <a:r>
              <a:rPr lang="de-DE" dirty="0"/>
              <a:t> de </a:t>
            </a:r>
            <a:r>
              <a:rPr lang="de-DE" dirty="0" err="1"/>
              <a:t>stage</a:t>
            </a:r>
            <a:endParaRPr lang="de-DE" dirty="0"/>
          </a:p>
          <a:p>
            <a:pPr>
              <a:buFont typeface="Wingdings" charset="2"/>
              <a:buChar char="Ø"/>
            </a:pPr>
            <a:r>
              <a:rPr lang="de-DE" dirty="0"/>
              <a:t>Les </a:t>
            </a:r>
            <a:r>
              <a:rPr lang="de-DE" dirty="0" err="1"/>
              <a:t>objectifs</a:t>
            </a:r>
            <a:r>
              <a:rPr lang="de-DE" dirty="0"/>
              <a:t> </a:t>
            </a:r>
            <a:r>
              <a:rPr lang="de-DE" dirty="0" err="1"/>
              <a:t>doivent</a:t>
            </a:r>
            <a:r>
              <a:rPr lang="de-DE" dirty="0"/>
              <a:t>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préalablement</a:t>
            </a:r>
            <a:r>
              <a:rPr lang="de-DE" dirty="0"/>
              <a:t> </a:t>
            </a:r>
            <a:r>
              <a:rPr lang="de-DE" dirty="0" err="1"/>
              <a:t>ajusté</a:t>
            </a:r>
            <a:r>
              <a:rPr lang="de-DE" dirty="0"/>
              <a:t> </a:t>
            </a:r>
            <a:r>
              <a:rPr lang="de-DE" dirty="0" err="1"/>
              <a:t>réglés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stage</a:t>
            </a:r>
            <a:endParaRPr lang="de-DE" dirty="0"/>
          </a:p>
          <a:p>
            <a:pPr>
              <a:buFont typeface="Wingdings" charset="2"/>
              <a:buChar char="Ø"/>
            </a:pPr>
            <a:r>
              <a:rPr lang="de-DE" dirty="0" err="1"/>
              <a:t>Preuve</a:t>
            </a:r>
            <a:r>
              <a:rPr lang="de-DE" dirty="0"/>
              <a:t> </a:t>
            </a:r>
            <a:r>
              <a:rPr lang="de-DE" dirty="0" err="1"/>
              <a:t>d'une</a:t>
            </a:r>
            <a:r>
              <a:rPr lang="de-DE" dirty="0"/>
              <a:t> </a:t>
            </a:r>
            <a:r>
              <a:rPr lang="de-DE" dirty="0" err="1"/>
              <a:t>compétence</a:t>
            </a:r>
            <a:r>
              <a:rPr lang="de-DE" dirty="0"/>
              <a:t> se </a:t>
            </a:r>
            <a:r>
              <a:rPr lang="de-DE" dirty="0" err="1"/>
              <a:t>compose</a:t>
            </a:r>
            <a:r>
              <a:rPr lang="de-DE" dirty="0"/>
              <a:t> </a:t>
            </a:r>
            <a:r>
              <a:rPr lang="de-DE" dirty="0" err="1"/>
              <a:t>d'un</a:t>
            </a:r>
            <a:r>
              <a:rPr lang="de-DE" dirty="0"/>
              <a:t> </a:t>
            </a:r>
            <a:r>
              <a:rPr lang="de-DE" dirty="0" err="1"/>
              <a:t>travail</a:t>
            </a:r>
            <a:r>
              <a:rPr lang="de-DE" dirty="0"/>
              <a:t> </a:t>
            </a:r>
            <a:r>
              <a:rPr lang="de-DE" dirty="0" err="1" smtClean="0"/>
              <a:t>écrit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287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>
                <a:solidFill>
                  <a:srgbClr val="3366FF"/>
                </a:solidFill>
              </a:rPr>
              <a:t> </a:t>
            </a:r>
            <a:r>
              <a:rPr lang="de-DE" dirty="0" err="1">
                <a:solidFill>
                  <a:srgbClr val="3366FF"/>
                </a:solidFill>
              </a:rPr>
              <a:t>Groupe</a:t>
            </a:r>
            <a:r>
              <a:rPr lang="de-DE" dirty="0">
                <a:solidFill>
                  <a:srgbClr val="3366FF"/>
                </a:solidFill>
              </a:rPr>
              <a:t> de </a:t>
            </a:r>
            <a:r>
              <a:rPr lang="de-DE">
                <a:solidFill>
                  <a:srgbClr val="3366FF"/>
                </a:solidFill>
              </a:rPr>
              <a:t>projet</a:t>
            </a:r>
            <a:endParaRPr lang="de-DE" dirty="0">
              <a:solidFill>
                <a:srgbClr val="3366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600" dirty="0">
                <a:solidFill>
                  <a:srgbClr val="3366FF"/>
                </a:solidFill>
              </a:rPr>
              <a:t>Soins des </a:t>
            </a:r>
            <a:r>
              <a:rPr lang="fr-FR" sz="3600" dirty="0" err="1">
                <a:solidFill>
                  <a:srgbClr val="3366FF"/>
                </a:solidFill>
              </a:rPr>
              <a:t>stomies</a:t>
            </a:r>
            <a:r>
              <a:rPr lang="fr-FR" sz="3600" dirty="0">
                <a:solidFill>
                  <a:srgbClr val="3366FF"/>
                </a:solidFill>
              </a:rPr>
              <a:t> et des fistules</a:t>
            </a:r>
            <a:r>
              <a:rPr lang="de-DE" sz="3600" dirty="0" smtClean="0">
                <a:solidFill>
                  <a:srgbClr val="3366FF"/>
                </a:solidFill>
              </a:rPr>
              <a:t>: </a:t>
            </a:r>
            <a:r>
              <a:rPr lang="de-DE" sz="3600" dirty="0" smtClean="0"/>
              <a:t>Jolanda Baumann, </a:t>
            </a:r>
            <a:r>
              <a:rPr lang="de-DE" sz="3600" dirty="0" smtClean="0"/>
              <a:t> Carla </a:t>
            </a:r>
            <a:r>
              <a:rPr lang="de-DE" sz="3600" dirty="0"/>
              <a:t>Civelli, </a:t>
            </a:r>
            <a:r>
              <a:rPr lang="de-DE" sz="3600" dirty="0" smtClean="0"/>
              <a:t>Cristina </a:t>
            </a:r>
            <a:r>
              <a:rPr lang="de-DE" sz="3600" dirty="0" err="1" smtClean="0"/>
              <a:t>Guidese</a:t>
            </a:r>
            <a:r>
              <a:rPr lang="de-DE" sz="3600" dirty="0" smtClean="0"/>
              <a:t>, Yvonne Fent</a:t>
            </a:r>
            <a:endParaRPr lang="de-DE" sz="3600" dirty="0"/>
          </a:p>
          <a:p>
            <a:r>
              <a:rPr lang="fr-FR" sz="3600" dirty="0">
                <a:solidFill>
                  <a:srgbClr val="3366FF"/>
                </a:solidFill>
              </a:rPr>
              <a:t>Soins de la continence</a:t>
            </a:r>
            <a:r>
              <a:rPr lang="de-DE" sz="3600" dirty="0" smtClean="0">
                <a:solidFill>
                  <a:srgbClr val="3366FF"/>
                </a:solidFill>
              </a:rPr>
              <a:t>: </a:t>
            </a:r>
            <a:r>
              <a:rPr lang="de-DE" sz="3600" dirty="0"/>
              <a:t>Doris Meyer, </a:t>
            </a:r>
            <a:r>
              <a:rPr lang="de-DE" sz="3600" dirty="0" smtClean="0"/>
              <a:t>Ruth </a:t>
            </a:r>
            <a:r>
              <a:rPr lang="de-DE" sz="3600" dirty="0" smtClean="0"/>
              <a:t>Burkhard</a:t>
            </a:r>
            <a:endParaRPr lang="de-DE" sz="3600" dirty="0"/>
          </a:p>
          <a:p>
            <a:r>
              <a:rPr lang="fr-FR" sz="3600" dirty="0">
                <a:solidFill>
                  <a:srgbClr val="3366FF"/>
                </a:solidFill>
              </a:rPr>
              <a:t>Soins des plaies</a:t>
            </a:r>
            <a:r>
              <a:rPr lang="de-DE" sz="3600" dirty="0" smtClean="0">
                <a:solidFill>
                  <a:srgbClr val="3366FF"/>
                </a:solidFill>
              </a:rPr>
              <a:t>:</a:t>
            </a:r>
            <a:r>
              <a:rPr lang="de-DE" sz="3600" dirty="0" smtClean="0"/>
              <a:t> </a:t>
            </a:r>
            <a:r>
              <a:rPr lang="de-DE" sz="3600" dirty="0" smtClean="0"/>
              <a:t>Claudia </a:t>
            </a:r>
            <a:r>
              <a:rPr lang="de-DE" sz="3600" dirty="0" err="1" smtClean="0"/>
              <a:t>Rösli</a:t>
            </a:r>
            <a:r>
              <a:rPr lang="de-DE" sz="3600" dirty="0" smtClean="0"/>
              <a:t>, Spitex </a:t>
            </a:r>
            <a:r>
              <a:rPr lang="de-DE" sz="3600" dirty="0" smtClean="0"/>
              <a:t>Luzern, Karin </a:t>
            </a:r>
            <a:r>
              <a:rPr lang="de-DE" sz="3600" dirty="0" err="1" smtClean="0"/>
              <a:t>Gläsche</a:t>
            </a:r>
            <a:endParaRPr lang="de-DE" sz="3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9795-87AD-284D-8F20-4176ECD95F4A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0" y="5086350"/>
            <a:ext cx="3454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892</Words>
  <Application>Microsoft Macintosh PowerPoint</Application>
  <PresentationFormat>Bildschirmpräsentation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Office-Design</vt:lpstr>
      <vt:lpstr>Formation continue organisée en modules pour le certificat de Soins des stomies, de la continence et des plaies </vt:lpstr>
      <vt:lpstr>PowerPoint-Präsentation</vt:lpstr>
      <vt:lpstr> Module et le développement de contenu</vt:lpstr>
      <vt:lpstr>PowerPoint-Präsentation</vt:lpstr>
      <vt:lpstr> Structure de la formation continue pour le certificat: </vt:lpstr>
      <vt:lpstr>Careum Formation continue Le cours de certificat </vt:lpstr>
      <vt:lpstr>PowerPoint-Präsentation</vt:lpstr>
      <vt:lpstr>Nouveaux Module facultatif </vt:lpstr>
      <vt:lpstr> Groupe de projet</vt:lpstr>
      <vt:lpstr>Education des patients / conseil aux patients  (2 modèles)</vt:lpstr>
      <vt:lpstr>Soins des stomies et des fistules Compétences d’action</vt:lpstr>
      <vt:lpstr>Soins des stomies et des fistules Contenus</vt:lpstr>
      <vt:lpstr>Soins de la continence Compétences d’action</vt:lpstr>
      <vt:lpstr>Soins de la continence Contenus</vt:lpstr>
      <vt:lpstr>Soins des plaies Compétences d’action</vt:lpstr>
      <vt:lpstr>Soins des plaies Contenus</vt:lpstr>
      <vt:lpstr>Termine </vt:lpstr>
      <vt:lpstr>Certificat-Termine</vt:lpstr>
      <vt:lpstr> Remercie pour l'aimable soutien des sponsors:</vt:lpstr>
      <vt:lpstr>PowerPoint-Präsentation</vt:lpstr>
    </vt:vector>
  </TitlesOfParts>
  <Company>Hochschule Gesundheit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Wundmodul Careum</dc:title>
  <dc:creator>Catherine Bürgi</dc:creator>
  <cp:lastModifiedBy>Hanspeter Fent</cp:lastModifiedBy>
  <cp:revision>67</cp:revision>
  <dcterms:created xsi:type="dcterms:W3CDTF">2013-11-05T19:54:15Z</dcterms:created>
  <dcterms:modified xsi:type="dcterms:W3CDTF">2018-03-13T11:17:56Z</dcterms:modified>
</cp:coreProperties>
</file>