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85" r:id="rId3"/>
    <p:sldId id="331" r:id="rId4"/>
    <p:sldId id="344" r:id="rId5"/>
    <p:sldId id="352" r:id="rId6"/>
    <p:sldId id="388" r:id="rId7"/>
    <p:sldId id="386" r:id="rId8"/>
    <p:sldId id="387" r:id="rId9"/>
    <p:sldId id="354" r:id="rId10"/>
    <p:sldId id="389" r:id="rId11"/>
    <p:sldId id="361" r:id="rId12"/>
    <p:sldId id="390" r:id="rId13"/>
    <p:sldId id="28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CCE9"/>
    <a:srgbClr val="7DCEF2"/>
    <a:srgbClr val="158CCA"/>
    <a:srgbClr val="FFFFFF"/>
    <a:srgbClr val="7DCCCA"/>
    <a:srgbClr val="0E8CCA"/>
    <a:srgbClr val="0EC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5" autoAdjust="0"/>
    <p:restoredTop sz="96721" autoAdjust="0"/>
  </p:normalViewPr>
  <p:slideViewPr>
    <p:cSldViewPr snapToGrid="0" showGuides="1">
      <p:cViewPr varScale="1">
        <p:scale>
          <a:sx n="89" d="100"/>
          <a:sy n="89" d="100"/>
        </p:scale>
        <p:origin x="56" y="4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2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93E53-5D2A-4646-818B-84B9EB5A50F1}" type="datetimeFigureOut">
              <a:rPr lang="de-CH" smtClean="0"/>
              <a:t>24.02.2019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B646A-4C7B-4EF6-AB3B-17A613591E3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315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20865" y="2556588"/>
            <a:ext cx="8891039" cy="95337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7DCEF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durch Klicken hinzufügen!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20864" y="3602038"/>
            <a:ext cx="8891037" cy="901538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Name, Vorname</a:t>
            </a:r>
            <a:br>
              <a:rPr lang="de-DE" dirty="0"/>
            </a:br>
            <a:r>
              <a:rPr lang="de-DE" dirty="0"/>
              <a:t>Funktion einfügen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678517" cy="6858000"/>
          </a:xfrm>
          <a:prstGeom prst="rect">
            <a:avLst/>
          </a:prstGeom>
          <a:solidFill>
            <a:srgbClr val="158CC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-1490679" y="1872208"/>
            <a:ext cx="4513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4400" b="1" dirty="0">
                <a:solidFill>
                  <a:schemeClr val="bg1"/>
                </a:solidFill>
              </a:rPr>
              <a:t>ilco Schweiz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620864" y="4542794"/>
            <a:ext cx="8891037" cy="901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590800" y="5483550"/>
            <a:ext cx="8891037" cy="606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rgbClr val="0E8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Schweizerische Interessengemeinschaft der regionalen Gruppen von Stomaträgern</a:t>
            </a:r>
            <a:br>
              <a:rPr lang="de-DE" sz="1200" dirty="0">
                <a:solidFill>
                  <a:srgbClr val="0E8CC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solidFill>
                  <a:srgbClr val="0E8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Communauté suisse d'intérêt des groupes régionaux de personnes stomisées</a:t>
            </a:r>
            <a:br>
              <a:rPr lang="de-DE" sz="1200" dirty="0">
                <a:solidFill>
                  <a:srgbClr val="0E8CC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err="1">
                <a:solidFill>
                  <a:srgbClr val="0E8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Gruppo</a:t>
            </a:r>
            <a:r>
              <a:rPr lang="de-DE" sz="1200" dirty="0">
                <a:solidFill>
                  <a:srgbClr val="0E8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E8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d'interesse</a:t>
            </a:r>
            <a:r>
              <a:rPr lang="de-DE" sz="1200" dirty="0">
                <a:solidFill>
                  <a:srgbClr val="0E8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svizzero delle sezione regionali di portori di stomia</a:t>
            </a:r>
            <a:endParaRPr lang="en-US" sz="1600" dirty="0">
              <a:solidFill>
                <a:srgbClr val="0E8C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259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16">
          <p15:clr>
            <a:srgbClr val="FBAE40"/>
          </p15:clr>
        </p15:guide>
        <p15:guide id="2" pos="122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DCEF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19979" y="6453336"/>
            <a:ext cx="5184000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de-CH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52597" y="6453336"/>
            <a:ext cx="720000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4EF4288-3B83-4125-A522-784E7A1B5A70}" type="slidenum">
              <a:rPr lang="de-CH" smtClean="0"/>
              <a:t>‹Nr.›</a:t>
            </a:fld>
            <a:endParaRPr lang="de-CH"/>
          </a:p>
        </p:txBody>
      </p:sp>
      <p:sp>
        <p:nvSpPr>
          <p:cNvPr id="12" name="Datumsplatzhalter 10"/>
          <p:cNvSpPr>
            <a:spLocks noGrp="1"/>
          </p:cNvSpPr>
          <p:nvPr>
            <p:ph type="dt" sz="half" idx="2"/>
          </p:nvPr>
        </p:nvSpPr>
        <p:spPr>
          <a:xfrm>
            <a:off x="7632171" y="6448251"/>
            <a:ext cx="2400000" cy="216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DB093B09-61DC-4F13-9B69-15E228A516C8}" type="datetimeFigureOut">
              <a:rPr lang="de-CH" smtClean="0"/>
              <a:t>24.02.2019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708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7DCEF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lang="de-DE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lang="de-DE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lang="de-DE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lang="de-DE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lang="de-DE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lang="de-DE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lang="de-DE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lang="de-DE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19979" y="6453336"/>
            <a:ext cx="5184000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de-CH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52597" y="6453336"/>
            <a:ext cx="720000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4EF4288-3B83-4125-A522-784E7A1B5A70}" type="slidenum">
              <a:rPr lang="de-CH" smtClean="0"/>
              <a:t>‹Nr.›</a:t>
            </a:fld>
            <a:endParaRPr lang="de-CH"/>
          </a:p>
        </p:txBody>
      </p:sp>
      <p:sp>
        <p:nvSpPr>
          <p:cNvPr id="13" name="Datumsplatzhalter 10"/>
          <p:cNvSpPr>
            <a:spLocks noGrp="1"/>
          </p:cNvSpPr>
          <p:nvPr>
            <p:ph type="dt" sz="half" idx="10"/>
          </p:nvPr>
        </p:nvSpPr>
        <p:spPr>
          <a:xfrm>
            <a:off x="7632171" y="6448251"/>
            <a:ext cx="2400000" cy="216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DB093B09-61DC-4F13-9B69-15E228A516C8}" type="datetimeFigureOut">
              <a:rPr lang="de-CH" smtClean="0"/>
              <a:t>24.02.2019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172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291975"/>
            <a:ext cx="10515600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7DCEF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719979" y="6453336"/>
            <a:ext cx="5184000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de-CH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10752597" y="6453336"/>
            <a:ext cx="720000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4EF4288-3B83-4125-A522-784E7A1B5A70}" type="slidenum">
              <a:rPr lang="de-CH" smtClean="0"/>
              <a:t>‹Nr.›</a:t>
            </a:fld>
            <a:endParaRPr lang="de-CH"/>
          </a:p>
        </p:txBody>
      </p:sp>
      <p:sp>
        <p:nvSpPr>
          <p:cNvPr id="15" name="Datumsplatzhalter 10"/>
          <p:cNvSpPr>
            <a:spLocks noGrp="1"/>
          </p:cNvSpPr>
          <p:nvPr>
            <p:ph type="dt" sz="half" idx="12"/>
          </p:nvPr>
        </p:nvSpPr>
        <p:spPr>
          <a:xfrm>
            <a:off x="7632171" y="6448251"/>
            <a:ext cx="2400000" cy="216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DB093B09-61DC-4F13-9B69-15E228A516C8}" type="datetimeFigureOut">
              <a:rPr lang="de-CH" smtClean="0"/>
              <a:t>24.02.2019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820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7DCEF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19979" y="6453336"/>
            <a:ext cx="5184000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52597" y="6453336"/>
            <a:ext cx="720000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4EF4288-3B83-4125-A522-784E7A1B5A70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Datumsplatzhalter 10"/>
          <p:cNvSpPr>
            <a:spLocks noGrp="1"/>
          </p:cNvSpPr>
          <p:nvPr>
            <p:ph type="dt" sz="half" idx="2"/>
          </p:nvPr>
        </p:nvSpPr>
        <p:spPr>
          <a:xfrm>
            <a:off x="7632171" y="6448251"/>
            <a:ext cx="2400000" cy="216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DB093B09-61DC-4F13-9B69-15E228A516C8}" type="datetimeFigureOut">
              <a:rPr lang="de-CH" smtClean="0"/>
              <a:t>24.02.2019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378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16200000">
            <a:off x="-1669419" y="2202573"/>
            <a:ext cx="4914675" cy="881655"/>
          </a:xfrm>
        </p:spPr>
        <p:txBody>
          <a:bodyPr>
            <a:normAutofit/>
          </a:bodyPr>
          <a:lstStyle>
            <a:lvl1pPr algn="r">
              <a:defRPr sz="4000">
                <a:solidFill>
                  <a:srgbClr val="7DCEF2"/>
                </a:solidFill>
              </a:defRPr>
            </a:lvl1pPr>
          </a:lstStyle>
          <a:p>
            <a:r>
              <a:rPr lang="de-DE" dirty="0"/>
              <a:t>Mit Klick erstellen</a:t>
            </a:r>
            <a:endParaRPr lang="en-US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19979" y="6453336"/>
            <a:ext cx="5184000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52597" y="6453336"/>
            <a:ext cx="720000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4EF4288-3B83-4125-A522-784E7A1B5A70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Datumsplatzhalter 10"/>
          <p:cNvSpPr>
            <a:spLocks noGrp="1"/>
          </p:cNvSpPr>
          <p:nvPr>
            <p:ph type="dt" sz="half" idx="2"/>
          </p:nvPr>
        </p:nvSpPr>
        <p:spPr>
          <a:xfrm>
            <a:off x="7632171" y="6448251"/>
            <a:ext cx="2400000" cy="216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DB093B09-61DC-4F13-9B69-15E228A516C8}" type="datetimeFigureOut">
              <a:rPr lang="de-CH" smtClean="0"/>
              <a:t>24.02.2019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999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19979" y="6453336"/>
            <a:ext cx="5184000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de-CH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52597" y="6453336"/>
            <a:ext cx="720000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4EF4288-3B83-4125-A522-784E7A1B5A70}" type="slidenum">
              <a:rPr lang="de-CH" smtClean="0"/>
              <a:t>‹Nr.›</a:t>
            </a:fld>
            <a:endParaRPr lang="de-CH"/>
          </a:p>
        </p:txBody>
      </p:sp>
      <p:sp>
        <p:nvSpPr>
          <p:cNvPr id="4" name="Datumsplatzhalter 10"/>
          <p:cNvSpPr>
            <a:spLocks noGrp="1"/>
          </p:cNvSpPr>
          <p:nvPr>
            <p:ph type="dt" sz="half" idx="2"/>
          </p:nvPr>
        </p:nvSpPr>
        <p:spPr>
          <a:xfrm>
            <a:off x="7632171" y="6448251"/>
            <a:ext cx="2400000" cy="216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DB093B09-61DC-4F13-9B69-15E228A516C8}" type="datetimeFigureOut">
              <a:rPr lang="de-CH" smtClean="0"/>
              <a:t>24.02.2019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8910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DCEF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19979" y="6453336"/>
            <a:ext cx="5184000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de-CH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52597" y="6453336"/>
            <a:ext cx="720000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4EF4288-3B83-4125-A522-784E7A1B5A70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2"/>
          </p:nvPr>
        </p:nvSpPr>
        <p:spPr>
          <a:xfrm>
            <a:off x="7632171" y="6448251"/>
            <a:ext cx="2400000" cy="216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DB093B09-61DC-4F13-9B69-15E228A516C8}" type="datetimeFigureOut">
              <a:rPr lang="de-CH" smtClean="0"/>
              <a:t>24.02.2019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463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61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00065"/>
            <a:ext cx="10515600" cy="4876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19979" y="6453336"/>
            <a:ext cx="5184000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52597" y="6453336"/>
            <a:ext cx="720000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EF4288-3B83-4125-A522-784E7A1B5A70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3" name="Datumsplatzhalter 10"/>
          <p:cNvSpPr>
            <a:spLocks noGrp="1"/>
          </p:cNvSpPr>
          <p:nvPr>
            <p:ph type="dt" sz="half" idx="2"/>
          </p:nvPr>
        </p:nvSpPr>
        <p:spPr>
          <a:xfrm>
            <a:off x="7632171" y="6448251"/>
            <a:ext cx="2400000" cy="216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093B09-61DC-4F13-9B69-15E228A516C8}" type="datetimeFigureOut">
              <a:rPr lang="de-CH" smtClean="0"/>
              <a:pPr/>
              <a:t>24.02.2019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1DB8AED-5289-4C38-A8F1-476C7AD72C1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91" y="88754"/>
            <a:ext cx="637103" cy="56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3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7FCCE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6.jp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" Target="slide1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" Target="slide6.xml"/><Relationship Id="rId5" Type="http://schemas.openxmlformats.org/officeDocument/2006/relationships/tags" Target="../tags/tag5.xml"/><Relationship Id="rId15" Type="http://schemas.openxmlformats.org/officeDocument/2006/relationships/image" Target="../media/image8.jp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8C1BC-94F8-422D-94AA-3CBC8F73D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0865" y="2556588"/>
            <a:ext cx="9399685" cy="953375"/>
          </a:xfrm>
        </p:spPr>
        <p:txBody>
          <a:bodyPr>
            <a:normAutofit fontScale="90000"/>
          </a:bodyPr>
          <a:lstStyle/>
          <a:p>
            <a:r>
              <a:rPr lang="de-CH" dirty="0"/>
              <a:t>Generalversammlung SVS-ASS</a:t>
            </a:r>
            <a:br>
              <a:rPr lang="de-CH" dirty="0"/>
            </a:br>
            <a:r>
              <a:rPr lang="de-CH" dirty="0" err="1"/>
              <a:t>Nottwil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F18E3E4-EE52-43C7-B64A-90CFEE1DFF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Peter Schneeberger</a:t>
            </a:r>
          </a:p>
          <a:p>
            <a:r>
              <a:rPr lang="de-CH" dirty="0"/>
              <a:t>ilco Schweiz</a:t>
            </a:r>
          </a:p>
        </p:txBody>
      </p:sp>
    </p:spTree>
    <p:extLst>
      <p:ext uri="{BB962C8B-B14F-4D97-AF65-F5344CB8AC3E}">
        <p14:creationId xmlns:p14="http://schemas.microsoft.com/office/powerpoint/2010/main" val="1119009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6B2DC6-D672-4554-BC85-CC12A55D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Partnerschaften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B89C8F-A710-4227-8A09-383961890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041" y="1144032"/>
            <a:ext cx="3447422" cy="4569936"/>
          </a:xfrm>
          <a:prstGeom prst="rect">
            <a:avLst/>
          </a:prstGeom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C3F315B-202C-4089-B66A-C84248AEC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0065"/>
            <a:ext cx="6565053" cy="4876898"/>
          </a:xfrm>
        </p:spPr>
        <p:txBody>
          <a:bodyPr>
            <a:normAutofit/>
          </a:bodyPr>
          <a:lstStyle/>
          <a:p>
            <a:r>
              <a:rPr lang="de-CH" dirty="0"/>
              <a:t>Kliniken und Fachärzte</a:t>
            </a:r>
            <a:br>
              <a:rPr lang="de-CH" dirty="0"/>
            </a:br>
            <a:endParaRPr lang="de-CH" dirty="0"/>
          </a:p>
          <a:p>
            <a:r>
              <a:rPr lang="de-CH" dirty="0"/>
              <a:t>Betroffene finden schnell und seriös die richtigen Anlaufstellen</a:t>
            </a:r>
            <a:br>
              <a:rPr lang="de-CH" dirty="0"/>
            </a:br>
            <a:endParaRPr lang="de-CH" dirty="0"/>
          </a:p>
          <a:p>
            <a:r>
              <a:rPr lang="de-CH" dirty="0"/>
              <a:t>Stomatherapeutinnen als Brückenbauer zu Kliniken </a:t>
            </a:r>
            <a:r>
              <a:rPr lang="de-CH"/>
              <a:t>und Fachärzte</a:t>
            </a:r>
            <a:br>
              <a:rPr lang="de-CH" dirty="0"/>
            </a:br>
            <a:endParaRPr lang="de-CH" dirty="0"/>
          </a:p>
          <a:p>
            <a:r>
              <a:rPr lang="de-CH" dirty="0"/>
              <a:t>Es werden nur noch die offizielle Partner publiziert mit Logo </a:t>
            </a:r>
          </a:p>
          <a:p>
            <a:pPr marL="0" indent="0">
              <a:buNone/>
            </a:pPr>
            <a:br>
              <a:rPr lang="de-CH" dirty="0"/>
            </a:b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1332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1D67E5D7-BB06-4D72-B69A-ED81938A5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672569"/>
              </p:ext>
            </p:extLst>
          </p:nvPr>
        </p:nvGraphicFramePr>
        <p:xfrm>
          <a:off x="649539" y="139935"/>
          <a:ext cx="10726857" cy="6516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2051">
                  <a:extLst>
                    <a:ext uri="{9D8B030D-6E8A-4147-A177-3AD203B41FA5}">
                      <a16:colId xmlns:a16="http://schemas.microsoft.com/office/drawing/2014/main" val="3307556532"/>
                    </a:ext>
                  </a:extLst>
                </a:gridCol>
                <a:gridCol w="2064806">
                  <a:extLst>
                    <a:ext uri="{9D8B030D-6E8A-4147-A177-3AD203B41FA5}">
                      <a16:colId xmlns:a16="http://schemas.microsoft.com/office/drawing/2014/main" val="3239072283"/>
                    </a:ext>
                  </a:extLst>
                </a:gridCol>
              </a:tblGrid>
              <a:tr h="615774">
                <a:tc>
                  <a:txBody>
                    <a:bodyPr/>
                    <a:lstStyle/>
                    <a:p>
                      <a:r>
                        <a:rPr lang="de-CH" dirty="0"/>
                        <a:t>Jubiläumsfeier / </a:t>
                      </a:r>
                      <a:r>
                        <a:rPr lang="de-CH" dirty="0" err="1"/>
                        <a:t>Stomatag</a:t>
                      </a:r>
                      <a:r>
                        <a:rPr lang="de-CH" dirty="0"/>
                        <a:t> 2019, Samstag, 7. September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Technopark Zürich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956352"/>
                  </a:ext>
                </a:extLst>
              </a:tr>
              <a:tr h="11435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dirty="0">
                          <a:solidFill>
                            <a:schemeClr val="tx1"/>
                          </a:solidFill>
                        </a:rPr>
                        <a:t>Türöffnung</a:t>
                      </a:r>
                      <a:br>
                        <a:rPr lang="de-CH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de-CH" sz="1800" b="0" dirty="0">
                          <a:solidFill>
                            <a:schemeClr val="tx1"/>
                          </a:solidFill>
                        </a:rPr>
                        <a:t>Empfang mit Kaffee und </a:t>
                      </a:r>
                      <a:r>
                        <a:rPr lang="de-CH" sz="1800" b="0" dirty="0" err="1">
                          <a:solidFill>
                            <a:schemeClr val="tx1"/>
                          </a:solidFill>
                        </a:rPr>
                        <a:t>Gipfeli</a:t>
                      </a:r>
                      <a:r>
                        <a:rPr lang="de-CH" sz="1800" b="0" dirty="0">
                          <a:solidFill>
                            <a:schemeClr val="tx1"/>
                          </a:solidFill>
                        </a:rPr>
                        <a:t> / Ausstellung von Produkten rund um das Stoma, Produkteneuigkeiten usw.</a:t>
                      </a:r>
                    </a:p>
                    <a:p>
                      <a:endParaRPr lang="de-C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759339"/>
                  </a:ext>
                </a:extLst>
              </a:tr>
              <a:tr h="419751">
                <a:tc>
                  <a:txBody>
                    <a:bodyPr/>
                    <a:lstStyle/>
                    <a:p>
                      <a:r>
                        <a:rPr lang="de-CH" b="1" dirty="0"/>
                        <a:t>Begrüssungsworte</a:t>
                      </a:r>
                      <a:r>
                        <a:rPr lang="de-CH" dirty="0"/>
                        <a:t> Politik und Präsident ilco Schweiz</a:t>
                      </a:r>
                      <a:endParaRPr lang="de-C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41378"/>
                  </a:ext>
                </a:extLst>
              </a:tr>
              <a:tr h="879677"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Geschichte ilco – Gründung bis heute </a:t>
                      </a:r>
                      <a:br>
                        <a:rPr lang="de-CH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Walter Signer</a:t>
                      </a:r>
                      <a:br>
                        <a:rPr lang="de-CH" dirty="0">
                          <a:solidFill>
                            <a:schemeClr val="tx1"/>
                          </a:solidFill>
                        </a:rPr>
                      </a:br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Ehrungen Gründungsmitglieder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Walter Signer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100744"/>
                  </a:ext>
                </a:extLst>
              </a:tr>
              <a:tr h="615774"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Stoma einst und heute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Dr. med. Birrer, Lindenhof Bern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305524"/>
                  </a:ext>
                </a:extLst>
              </a:tr>
              <a:tr h="701470">
                <a:tc>
                  <a:txBody>
                    <a:bodyPr/>
                    <a:lstStyle/>
                    <a:p>
                      <a:r>
                        <a:rPr lang="de-CH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Leben mit dem Stoma (Podiumsgespräch)</a:t>
                      </a:r>
                    </a:p>
                    <a:p>
                      <a:r>
                        <a:rPr lang="de-CH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(Jolanda sucht noch eine Partnerin, welche mitmacht!)</a:t>
                      </a:r>
                      <a:endParaRPr lang="de-C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Jolanda Baumann, SVS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481745"/>
                  </a:ext>
                </a:extLst>
              </a:tr>
              <a:tr h="351871">
                <a:tc>
                  <a:txBody>
                    <a:bodyPr/>
                    <a:lstStyle/>
                    <a:p>
                      <a:r>
                        <a:rPr lang="de-CH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Pause / Apéro und Verpflegungsmöglichkeit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234459"/>
                  </a:ext>
                </a:extLst>
              </a:tr>
              <a:tr h="615774">
                <a:tc>
                  <a:txBody>
                    <a:bodyPr/>
                    <a:lstStyle/>
                    <a:p>
                      <a:r>
                        <a:rPr lang="de-CH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Ernährung mit Stoma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Diana </a:t>
                      </a:r>
                      <a:r>
                        <a:rPr lang="de-CH" dirty="0" err="1">
                          <a:solidFill>
                            <a:schemeClr val="tx1"/>
                          </a:solidFill>
                        </a:rPr>
                        <a:t>Studerus</a:t>
                      </a:r>
                      <a:r>
                        <a:rPr lang="de-C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Ernährungsberaterin </a:t>
                      </a:r>
                      <a:r>
                        <a:rPr lang="de-CH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BSc</a:t>
                      </a:r>
                      <a:r>
                        <a:rPr lang="de-C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SVDE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Diana </a:t>
                      </a:r>
                      <a:r>
                        <a:rPr lang="de-CH" dirty="0" err="1">
                          <a:solidFill>
                            <a:schemeClr val="tx1"/>
                          </a:solidFill>
                        </a:rPr>
                        <a:t>Studerus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586926"/>
                  </a:ext>
                </a:extLst>
              </a:tr>
              <a:tr h="351871"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Abschluss: Ausstellung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049784"/>
                  </a:ext>
                </a:extLst>
              </a:tr>
              <a:tr h="615774"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Meeting-Point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 Referenten stehen für Fragen zur Verfügung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626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469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FE4FB-E9FA-4138-BB1F-37D55A12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MiGeL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26FE31-50BE-4DD9-85C2-88E3ACD64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Die Kürzung der Pauschale hat heftige Reaktionen ausgelöst</a:t>
            </a:r>
            <a:br>
              <a:rPr lang="de-CH" dirty="0"/>
            </a:br>
            <a:br>
              <a:rPr lang="de-CH" dirty="0"/>
            </a:br>
            <a:endParaRPr lang="de-CH" dirty="0"/>
          </a:p>
          <a:p>
            <a:r>
              <a:rPr lang="de-CH" dirty="0"/>
              <a:t>Es hat viele Betroffene, welche die Pauschale von Fr. 5’040.– überschreiten werden</a:t>
            </a:r>
            <a:br>
              <a:rPr lang="de-CH" dirty="0"/>
            </a:br>
            <a:br>
              <a:rPr lang="de-CH" dirty="0"/>
            </a:br>
            <a:r>
              <a:rPr lang="de-CH" dirty="0"/>
              <a:t> </a:t>
            </a:r>
          </a:p>
          <a:p>
            <a:r>
              <a:rPr lang="de-CH" dirty="0"/>
              <a:t>Die ilco Schweiz ist auf Hilfe angewiesen</a:t>
            </a:r>
            <a:br>
              <a:rPr lang="de-CH" dirty="0"/>
            </a:br>
            <a:r>
              <a:rPr lang="de-CH" dirty="0"/>
              <a:t>(richtige Kommunikation)</a:t>
            </a:r>
            <a:br>
              <a:rPr lang="de-CH" dirty="0"/>
            </a:br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5" name="Grafik 4" descr="Ein Bild, das Himmel, draußen, Schnee, Mann enthält.&#10;&#10;Automatisch generierte Beschreibung">
            <a:extLst>
              <a:ext uri="{FF2B5EF4-FFF2-40B4-BE49-F238E27FC236}">
                <a16:creationId xmlns:a16="http://schemas.microsoft.com/office/drawing/2014/main" id="{C04E5CA7-283C-4DB9-9A31-56FFC8913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94" y="3524919"/>
            <a:ext cx="3976078" cy="26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7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09910-6BDB-48C1-8CA2-3ACBFE024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922" y="1954196"/>
            <a:ext cx="6133241" cy="661241"/>
          </a:xfrm>
        </p:spPr>
        <p:txBody>
          <a:bodyPr>
            <a:noAutofit/>
          </a:bodyPr>
          <a:lstStyle/>
          <a:p>
            <a:br>
              <a:rPr lang="de-CH" sz="9600" dirty="0"/>
            </a:br>
            <a:r>
              <a:rPr lang="de-CH" sz="9600" dirty="0"/>
              <a:t>Fertig!</a:t>
            </a:r>
          </a:p>
        </p:txBody>
      </p:sp>
    </p:spTree>
    <p:extLst>
      <p:ext uri="{BB962C8B-B14F-4D97-AF65-F5344CB8AC3E}">
        <p14:creationId xmlns:p14="http://schemas.microsoft.com/office/powerpoint/2010/main" val="336829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52CACD-34F8-41EC-8210-8EE5857E0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Wie weiter mit der ilco Regionalgruppe Zentralschweiz?</a:t>
            </a:r>
          </a:p>
        </p:txBody>
      </p:sp>
      <p:pic>
        <p:nvPicPr>
          <p:cNvPr id="5" name="Inhaltsplatzhalter 4" descr="Ein Bild, das draußen, Person, Mann, Gras enthält.&#10;&#10;Automatisch generierte Beschreibung">
            <a:extLst>
              <a:ext uri="{FF2B5EF4-FFF2-40B4-BE49-F238E27FC236}">
                <a16:creationId xmlns:a16="http://schemas.microsoft.com/office/drawing/2014/main" id="{BD01C7EA-985F-4B2E-B8C8-850B6539E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97" y="1367167"/>
            <a:ext cx="998220" cy="1173480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A84AE69-FE04-453A-AA99-0AEC1D707F5B}"/>
              </a:ext>
            </a:extLst>
          </p:cNvPr>
          <p:cNvSpPr txBox="1"/>
          <p:nvPr/>
        </p:nvSpPr>
        <p:spPr>
          <a:xfrm>
            <a:off x="2081048" y="1367167"/>
            <a:ext cx="8954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Bruno Leiseder ist am 26. Januar 2019 verstorben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Er suchte seit Jahren einen Nachfolger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90589F2-6B87-4333-9E7C-0B7C9BA09DA0}"/>
              </a:ext>
            </a:extLst>
          </p:cNvPr>
          <p:cNvSpPr txBox="1">
            <a:spLocks/>
          </p:cNvSpPr>
          <p:nvPr/>
        </p:nvSpPr>
        <p:spPr>
          <a:xfrm>
            <a:off x="838200" y="3602999"/>
            <a:ext cx="10515600" cy="2669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Die ilco Zentralschweiz wird es aber weiterhin geben!</a:t>
            </a:r>
          </a:p>
          <a:p>
            <a:r>
              <a:rPr lang="de-CH" dirty="0"/>
              <a:t>ilco Schweiz sucht nach einer gangbaren Lösung</a:t>
            </a:r>
          </a:p>
          <a:p>
            <a:r>
              <a:rPr lang="de-CH" dirty="0">
                <a:sym typeface="Wingdings" panose="05000000000000000000" pitchFamily="2" charset="2"/>
              </a:rPr>
              <a:t> Richtung Kontaktpersonen (Personen wurden bereits gefunden)</a:t>
            </a:r>
          </a:p>
          <a:p>
            <a:r>
              <a:rPr lang="de-CH" dirty="0">
                <a:sym typeface="Wingdings" panose="05000000000000000000" pitchFamily="2" charset="2"/>
              </a:rPr>
              <a:t>Antrag an die Delegiertenversammlung am 9. März 2019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207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Ein Bild, das gelb, Haushaltsgerät, Himmel enthält.&#10;&#10;Automatisch generierte Beschreibung">
            <a:extLst>
              <a:ext uri="{FF2B5EF4-FFF2-40B4-BE49-F238E27FC236}">
                <a16:creationId xmlns:a16="http://schemas.microsoft.com/office/drawing/2014/main" id="{F75247DE-6BA9-4443-9239-51B246B02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0" y="157654"/>
            <a:ext cx="6033956" cy="5876301"/>
          </a:xfr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F4FB9AB-C546-4B90-8D43-656AFB0C9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14" y="4911955"/>
            <a:ext cx="1785620" cy="77846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798CB8F-E26F-4321-A1E7-A3B2F34EA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74" y="4911955"/>
            <a:ext cx="1204892" cy="1065727"/>
          </a:xfrm>
          <a:prstGeom prst="rect">
            <a:avLst/>
          </a:prstGeom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C8D15830-AC7A-497E-8C44-33309940F092}"/>
              </a:ext>
            </a:extLst>
          </p:cNvPr>
          <p:cNvSpPr/>
          <p:nvPr/>
        </p:nvSpPr>
        <p:spPr>
          <a:xfrm>
            <a:off x="2957611" y="5429644"/>
            <a:ext cx="1437815" cy="3657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D7DA776-2875-43EA-A4F7-BE4A1E6AA6CA}"/>
              </a:ext>
            </a:extLst>
          </p:cNvPr>
          <p:cNvSpPr/>
          <p:nvPr/>
        </p:nvSpPr>
        <p:spPr>
          <a:xfrm>
            <a:off x="6611931" y="1239825"/>
            <a:ext cx="4647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1" dirty="0"/>
              <a:t>Packen </a:t>
            </a:r>
            <a:r>
              <a:rPr lang="de-CH" b="1" dirty="0" err="1"/>
              <a:t>wirs</a:t>
            </a:r>
            <a:r>
              <a:rPr lang="de-CH" b="1" dirty="0"/>
              <a:t> an! Es gibt noch viel zu tun!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6EEBF84-E61D-4112-A374-435DEDCDD853}"/>
              </a:ext>
            </a:extLst>
          </p:cNvPr>
          <p:cNvSpPr txBox="1"/>
          <p:nvPr/>
        </p:nvSpPr>
        <p:spPr>
          <a:xfrm>
            <a:off x="7216403" y="1904474"/>
            <a:ext cx="476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b="1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5A4FA13-FDAA-44F7-AEC0-7075A3B46C9D}"/>
              </a:ext>
            </a:extLst>
          </p:cNvPr>
          <p:cNvSpPr/>
          <p:nvPr/>
        </p:nvSpPr>
        <p:spPr>
          <a:xfrm>
            <a:off x="6611931" y="2021794"/>
            <a:ext cx="4673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Allons-y ! Il y a encore beaucoup à faire !</a:t>
            </a:r>
            <a:endParaRPr lang="de-CH" b="1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7BE067D-A787-41BD-87B2-CCDF3096160A}"/>
              </a:ext>
            </a:extLst>
          </p:cNvPr>
          <p:cNvSpPr/>
          <p:nvPr/>
        </p:nvSpPr>
        <p:spPr>
          <a:xfrm>
            <a:off x="6611931" y="2898357"/>
            <a:ext cx="4355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Facciamolo! C'è ancora molto da fare!</a:t>
            </a:r>
            <a:endParaRPr lang="de-CH" b="1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B0C3F84-AF0F-4653-A0D6-8762E03D602D}"/>
              </a:ext>
            </a:extLst>
          </p:cNvPr>
          <p:cNvSpPr/>
          <p:nvPr/>
        </p:nvSpPr>
        <p:spPr>
          <a:xfrm>
            <a:off x="5940542" y="6123427"/>
            <a:ext cx="6058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err="1">
                <a:solidFill>
                  <a:srgbClr val="7DCEF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Gemeinsam</a:t>
            </a:r>
            <a:r>
              <a:rPr lang="it-IT" sz="3600" b="1" dirty="0">
                <a:solidFill>
                  <a:srgbClr val="7DCEF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it-IT" sz="3600" b="1" dirty="0" err="1">
                <a:solidFill>
                  <a:srgbClr val="7DCEF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sind</a:t>
            </a:r>
            <a:r>
              <a:rPr lang="it-IT" sz="3600" b="1" dirty="0">
                <a:solidFill>
                  <a:srgbClr val="7DCEF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it-IT" sz="3600" b="1" dirty="0" err="1">
                <a:solidFill>
                  <a:srgbClr val="7DCEF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wir</a:t>
            </a:r>
            <a:r>
              <a:rPr lang="it-IT" sz="3600" b="1" dirty="0">
                <a:solidFill>
                  <a:srgbClr val="7DCEF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it-IT" sz="3600" b="1" dirty="0" err="1">
                <a:solidFill>
                  <a:srgbClr val="7DCEF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stark</a:t>
            </a:r>
            <a:r>
              <a:rPr lang="it-IT" sz="3600" b="1" dirty="0">
                <a:solidFill>
                  <a:srgbClr val="7DCEF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!</a:t>
            </a:r>
            <a:endParaRPr lang="de-CH" sz="3600" b="1" dirty="0">
              <a:solidFill>
                <a:srgbClr val="7DCEF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8ED83D2-203C-4BBB-B1A6-457E8280C292}"/>
              </a:ext>
            </a:extLst>
          </p:cNvPr>
          <p:cNvSpPr/>
          <p:nvPr/>
        </p:nvSpPr>
        <p:spPr>
          <a:xfrm>
            <a:off x="1176154" y="500879"/>
            <a:ext cx="3159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err="1">
                <a:solidFill>
                  <a:srgbClr val="7DCEF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Baustelle</a:t>
            </a:r>
            <a:r>
              <a:rPr lang="it-IT" sz="3600" b="1" dirty="0">
                <a:solidFill>
                  <a:srgbClr val="7DCEF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ilco</a:t>
            </a:r>
            <a:endParaRPr lang="de-CH" sz="3600" b="1" dirty="0">
              <a:solidFill>
                <a:srgbClr val="7DCEF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51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9C3FE-7AD3-4A7F-B521-A9E41392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Traktanden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124BDFCD-E690-49F1-945F-A3B7D51A9190}"/>
              </a:ext>
            </a:extLst>
          </p:cNvPr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gray">
          <a:xfrm>
            <a:off x="655363" y="1302628"/>
            <a:ext cx="5051729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2075" tIns="90488" rIns="0" bIns="92075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627063" indent="-533400" defTabSz="762000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►"/>
              <a:tabLst>
                <a:tab pos="627063" algn="l"/>
                <a:tab pos="9056688" algn="r"/>
              </a:tabLst>
            </a:pPr>
            <a:r>
              <a:rPr lang="de-CH" sz="20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1. Begrüssung / Entschuldigungen</a:t>
            </a:r>
          </a:p>
        </p:txBody>
      </p:sp>
      <p:sp>
        <p:nvSpPr>
          <p:cNvPr id="5" name="Rectangle 13">
            <a:hlinkClick r:id="rId11" action="ppaction://hlinksldjump"/>
            <a:extLst>
              <a:ext uri="{FF2B5EF4-FFF2-40B4-BE49-F238E27FC236}">
                <a16:creationId xmlns:a16="http://schemas.microsoft.com/office/drawing/2014/main" id="{95AD1A41-B03A-42A8-B3B4-B63F0DE8BD7F}"/>
              </a:ext>
            </a:extLst>
          </p:cNvPr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gray">
          <a:xfrm>
            <a:off x="655363" y="1740778"/>
            <a:ext cx="50517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2075" tIns="90488" rIns="0" bIns="92075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627063" lvl="0" indent="-533400" defTabSz="762000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►"/>
              <a:tabLst>
                <a:tab pos="627063" algn="l"/>
                <a:tab pos="9056688" algn="r"/>
              </a:tabLst>
            </a:pPr>
            <a:r>
              <a:rPr lang="de-CH" sz="20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2. Rückblick 2018</a:t>
            </a:r>
          </a:p>
        </p:txBody>
      </p:sp>
      <p:sp>
        <p:nvSpPr>
          <p:cNvPr id="6" name="Rectangle 13">
            <a:hlinkClick r:id="" action="ppaction://noaction"/>
            <a:extLst>
              <a:ext uri="{FF2B5EF4-FFF2-40B4-BE49-F238E27FC236}">
                <a16:creationId xmlns:a16="http://schemas.microsoft.com/office/drawing/2014/main" id="{45572F1E-7E1D-4CD2-9701-1A8350D842D4}"/>
              </a:ext>
            </a:extLst>
          </p:cNvPr>
          <p:cNvSpPr>
            <a:spLocks noGrp="1" noChangeArrowheads="1"/>
          </p:cNvSpPr>
          <p:nvPr>
            <p:custDataLst>
              <p:tags r:id="rId3"/>
            </p:custDataLst>
          </p:nvPr>
        </p:nvSpPr>
        <p:spPr bwMode="gray">
          <a:xfrm>
            <a:off x="655362" y="2232651"/>
            <a:ext cx="50517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2075" tIns="90488" rIns="0" bIns="92075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627063" lvl="0" indent="-533400" defTabSz="762000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►"/>
              <a:tabLst>
                <a:tab pos="627063" algn="l"/>
                <a:tab pos="9056688" algn="r"/>
              </a:tabLst>
            </a:pPr>
            <a:r>
              <a:rPr lang="de-CH" altLang="en-US" sz="2000" dirty="0">
                <a:solidFill>
                  <a:schemeClr val="bg1">
                    <a:lumMod val="65000"/>
                  </a:schemeClr>
                </a:solidFill>
              </a:rPr>
              <a:t>3. Ausblick 2019</a:t>
            </a:r>
            <a:endParaRPr lang="de-CH" sz="2000" kern="0" dirty="0">
              <a:solidFill>
                <a:schemeClr val="bg1">
                  <a:lumMod val="65000"/>
                </a:schemeClr>
              </a:solidFill>
              <a:sym typeface="+mn-lt"/>
            </a:endParaRPr>
          </a:p>
        </p:txBody>
      </p:sp>
      <p:sp>
        <p:nvSpPr>
          <p:cNvPr id="7" name="Rectangle 13">
            <a:hlinkClick r:id="" action="ppaction://noaction"/>
            <a:extLst>
              <a:ext uri="{FF2B5EF4-FFF2-40B4-BE49-F238E27FC236}">
                <a16:creationId xmlns:a16="http://schemas.microsoft.com/office/drawing/2014/main" id="{C6D7E1D9-F075-4376-84D7-3B80E1FB9C88}"/>
              </a:ext>
            </a:extLst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655363" y="2724523"/>
            <a:ext cx="50517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2075" tIns="92075" rIns="0" bIns="90488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627063" lvl="0" indent="-533400" defTabSz="762000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►"/>
              <a:tabLst>
                <a:tab pos="627063" algn="l"/>
                <a:tab pos="9056688" algn="r"/>
              </a:tabLst>
            </a:pPr>
            <a:r>
              <a:rPr lang="de-CH" altLang="en-US" sz="2000" dirty="0">
                <a:solidFill>
                  <a:schemeClr val="bg1">
                    <a:lumMod val="75000"/>
                  </a:schemeClr>
                </a:solidFill>
              </a:rPr>
              <a:t>4. Delegiertenversammlung 2019</a:t>
            </a:r>
            <a:endParaRPr lang="de-CH" sz="2000" kern="0" dirty="0">
              <a:solidFill>
                <a:schemeClr val="bg1">
                  <a:lumMod val="75000"/>
                </a:schemeClr>
              </a:solidFill>
              <a:sym typeface="+mn-lt"/>
            </a:endParaRPr>
          </a:p>
        </p:txBody>
      </p:sp>
      <p:sp>
        <p:nvSpPr>
          <p:cNvPr id="8" name="Rectangle 13">
            <a:hlinkClick r:id="rId12" action="ppaction://hlinksldjump"/>
            <a:extLst>
              <a:ext uri="{FF2B5EF4-FFF2-40B4-BE49-F238E27FC236}">
                <a16:creationId xmlns:a16="http://schemas.microsoft.com/office/drawing/2014/main" id="{AEE6DCCD-3D26-4C8D-A969-25AC00A54FBB}"/>
              </a:ext>
            </a:extLst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655362" y="3200400"/>
            <a:ext cx="6390530" cy="457200"/>
          </a:xfrm>
          <a:prstGeom prst="rect">
            <a:avLst/>
          </a:prstGeom>
          <a:solidFill>
            <a:srgbClr val="7FCCE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2075" tIns="92075" rIns="0" bIns="90488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627063" lvl="0" indent="-533400" defTabSz="762000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►"/>
              <a:tabLst>
                <a:tab pos="627063" algn="l"/>
                <a:tab pos="9056688" algn="r"/>
              </a:tabLst>
            </a:pPr>
            <a:r>
              <a:rPr lang="de-CH" sz="2000" kern="0" dirty="0">
                <a:solidFill>
                  <a:schemeClr val="bg1"/>
                </a:solidFill>
                <a:sym typeface="+mn-lt"/>
              </a:rPr>
              <a:t>5. Webseite / Bulletin / Facebook</a:t>
            </a:r>
          </a:p>
        </p:txBody>
      </p:sp>
      <p:sp>
        <p:nvSpPr>
          <p:cNvPr id="9" name="Rectangle 13">
            <a:hlinkClick r:id="" action="ppaction://noaction"/>
            <a:extLst>
              <a:ext uri="{FF2B5EF4-FFF2-40B4-BE49-F238E27FC236}">
                <a16:creationId xmlns:a16="http://schemas.microsoft.com/office/drawing/2014/main" id="{01DA27F4-9162-497B-8A69-DD8C0B4047D1}"/>
              </a:ext>
            </a:extLst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655363" y="3638923"/>
            <a:ext cx="5051729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FDBE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92075" rIns="0" bIns="92075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627063" indent="-533400" defTabSz="762000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►"/>
              <a:tabLst>
                <a:tab pos="627063" algn="l"/>
                <a:tab pos="9056688" algn="r"/>
              </a:tabLst>
            </a:pPr>
            <a:r>
              <a:rPr lang="de-CH" sz="2000" kern="0" dirty="0">
                <a:sym typeface="+mn-lt"/>
              </a:rPr>
              <a:t>6. Budget 2019</a:t>
            </a:r>
          </a:p>
        </p:txBody>
      </p:sp>
      <p:sp>
        <p:nvSpPr>
          <p:cNvPr id="15" name="Rectangle 13">
            <a:hlinkClick r:id="" action="ppaction://noaction"/>
            <a:extLst>
              <a:ext uri="{FF2B5EF4-FFF2-40B4-BE49-F238E27FC236}">
                <a16:creationId xmlns:a16="http://schemas.microsoft.com/office/drawing/2014/main" id="{E93270BD-70CB-4E92-A9EE-336D43F56994}"/>
              </a:ext>
            </a:extLst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655363" y="4096123"/>
            <a:ext cx="5051729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FDBE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92075" rIns="0" bIns="92075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627063" indent="-533400" defTabSz="762000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►"/>
              <a:tabLst>
                <a:tab pos="627063" algn="l"/>
                <a:tab pos="9056688" algn="r"/>
              </a:tabLst>
            </a:pPr>
            <a:r>
              <a:rPr lang="de-CH" altLang="en-US" sz="2000" dirty="0"/>
              <a:t>7. Regionalgruppen (Änderungen etc.)</a:t>
            </a:r>
            <a:endParaRPr lang="de-CH" sz="2000" kern="0" dirty="0">
              <a:sym typeface="+mn-lt"/>
            </a:endParaRPr>
          </a:p>
        </p:txBody>
      </p:sp>
      <p:sp>
        <p:nvSpPr>
          <p:cNvPr id="16" name="Rectangle 13">
            <a:hlinkClick r:id="" action="ppaction://noaction"/>
            <a:extLst>
              <a:ext uri="{FF2B5EF4-FFF2-40B4-BE49-F238E27FC236}">
                <a16:creationId xmlns:a16="http://schemas.microsoft.com/office/drawing/2014/main" id="{5505A5B1-17DE-43AA-AD6C-D0382DE054F1}"/>
              </a:ext>
            </a:extLst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661626" y="4485373"/>
            <a:ext cx="6622259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FDBE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92075" rIns="0" bIns="92075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627063" indent="-533400" defTabSz="762000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►"/>
              <a:tabLst>
                <a:tab pos="627063" algn="l"/>
                <a:tab pos="9056688" algn="r"/>
              </a:tabLst>
            </a:pPr>
            <a:r>
              <a:rPr lang="de-CH" altLang="en-US" sz="2000" dirty="0"/>
              <a:t>8. Jubiläumsfeier 2019</a:t>
            </a:r>
            <a:endParaRPr lang="de-CH" sz="2000" kern="0" dirty="0">
              <a:sym typeface="+mn-lt"/>
            </a:endParaRPr>
          </a:p>
        </p:txBody>
      </p:sp>
      <p:sp>
        <p:nvSpPr>
          <p:cNvPr id="12" name="Rectangle 13">
            <a:hlinkClick r:id="" action="ppaction://noaction"/>
            <a:extLst>
              <a:ext uri="{FF2B5EF4-FFF2-40B4-BE49-F238E27FC236}">
                <a16:creationId xmlns:a16="http://schemas.microsoft.com/office/drawing/2014/main" id="{EB7B8C99-A7B6-472C-8D91-869D3DC8B2A1}"/>
              </a:ext>
            </a:extLst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661626" y="4919290"/>
            <a:ext cx="6622259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FDBE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92075" rIns="0" bIns="92075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CAF17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627063" indent="-533400" defTabSz="762000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►"/>
              <a:tabLst>
                <a:tab pos="627063" algn="l"/>
                <a:tab pos="9056688" algn="r"/>
              </a:tabLst>
            </a:pPr>
            <a:r>
              <a:rPr lang="de-CH" altLang="en-US" sz="2000" dirty="0"/>
              <a:t>9. Diverses</a:t>
            </a:r>
            <a:endParaRPr lang="de-CH" sz="2000" kern="0" dirty="0">
              <a:sym typeface="+mn-lt"/>
            </a:endParaRPr>
          </a:p>
        </p:txBody>
      </p:sp>
      <p:pic>
        <p:nvPicPr>
          <p:cNvPr id="14" name="Inhaltsplatzhalter 13" descr="Ein Bild, das Text, Visitenkarte enthält.&#10;&#10;Automatisch generierte Beschreibung">
            <a:extLst>
              <a:ext uri="{FF2B5EF4-FFF2-40B4-BE49-F238E27FC236}">
                <a16:creationId xmlns:a16="http://schemas.microsoft.com/office/drawing/2014/main" id="{A20624A6-5FBF-44A0-87DF-526B2A1D8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002" y="322741"/>
            <a:ext cx="2422388" cy="1817124"/>
          </a:xfrm>
        </p:spPr>
      </p:pic>
      <p:pic>
        <p:nvPicPr>
          <p:cNvPr id="18" name="Grafik 17" descr="Ein Bild, das Tisch, Elektronik, Monitor, drinnen enthält.&#10;&#10;Automatisch generierte Beschreibung">
            <a:extLst>
              <a:ext uri="{FF2B5EF4-FFF2-40B4-BE49-F238E27FC236}">
                <a16:creationId xmlns:a16="http://schemas.microsoft.com/office/drawing/2014/main" id="{BDD1C25B-6998-43BA-81F6-87DD427297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002" y="2223971"/>
            <a:ext cx="2434944" cy="161695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C9D4209-2738-4894-BD8F-EC9317D8F9D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826002" y="3925031"/>
            <a:ext cx="2434944" cy="185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37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5A8BDA-CE3B-496A-9E7E-30C1F006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Webseite ilco Schweiz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EF1BCC-32F0-40D4-9687-0025D532E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5 Agenturen mit Anforderungskatalog angeschrieben</a:t>
            </a:r>
            <a:br>
              <a:rPr lang="de-CH" dirty="0"/>
            </a:br>
            <a:r>
              <a:rPr lang="de-CH" dirty="0"/>
              <a:t>(von 3 bekamen wir eine Rückantwort)</a:t>
            </a:r>
          </a:p>
          <a:p>
            <a:r>
              <a:rPr lang="de-CH" dirty="0"/>
              <a:t>1 Agentur hat abgesagt</a:t>
            </a:r>
          </a:p>
          <a:p>
            <a:r>
              <a:rPr lang="de-CH" dirty="0"/>
              <a:t>1 Agentur hat überhaupt nicht reagiert</a:t>
            </a:r>
          </a:p>
          <a:p>
            <a:r>
              <a:rPr lang="de-CH" dirty="0"/>
              <a:t>1 Agentur hat den Termin «verschwitzt»</a:t>
            </a:r>
            <a:br>
              <a:rPr lang="de-CH" dirty="0"/>
            </a:br>
            <a:br>
              <a:rPr lang="de-CH" dirty="0"/>
            </a:br>
            <a:br>
              <a:rPr lang="de-CH" dirty="0"/>
            </a:br>
            <a:endParaRPr lang="de-CH" dirty="0"/>
          </a:p>
          <a:p>
            <a:r>
              <a:rPr lang="de-CH" dirty="0"/>
              <a:t>Zuschlag nach eingehender Überprüfung (Anita Steiner / Peter Schneeberger)</a:t>
            </a:r>
            <a:br>
              <a:rPr lang="de-CH" dirty="0"/>
            </a:br>
            <a:endParaRPr lang="de-CH" dirty="0"/>
          </a:p>
          <a:p>
            <a:pPr marL="0" indent="0">
              <a:buNone/>
            </a:pPr>
            <a:r>
              <a:rPr lang="de-CH" dirty="0"/>
              <a:t>Agentur Frontal Willisau </a:t>
            </a:r>
          </a:p>
        </p:txBody>
      </p:sp>
    </p:spTree>
    <p:extLst>
      <p:ext uri="{BB962C8B-B14F-4D97-AF65-F5344CB8AC3E}">
        <p14:creationId xmlns:p14="http://schemas.microsoft.com/office/powerpoint/2010/main" val="298682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63146-62A2-4660-BEAD-C173BBA3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Neue Webseite www.ilco.ch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6D524C-F9F6-4711-B164-C2AE19830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Sicher haben Sie unsere neue Webseite schon besucht….</a:t>
            </a:r>
            <a:br>
              <a:rPr lang="de-CH" dirty="0"/>
            </a:br>
            <a:endParaRPr lang="de-CH" dirty="0"/>
          </a:p>
          <a:p>
            <a:pPr marL="0" indent="0">
              <a:buNone/>
            </a:pPr>
            <a:br>
              <a:rPr lang="de-CH" dirty="0"/>
            </a:br>
            <a:br>
              <a:rPr lang="de-CH" dirty="0"/>
            </a:br>
            <a:endParaRPr lang="de-CH" dirty="0"/>
          </a:p>
          <a:p>
            <a:r>
              <a:rPr lang="de-CH" b="1" dirty="0"/>
              <a:t>Neustart:</a:t>
            </a:r>
            <a:r>
              <a:rPr lang="de-CH" dirty="0"/>
              <a:t> 6. Oktober 2018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FEA2B65-FB15-46E6-825C-AC95E9703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476" y="2192907"/>
            <a:ext cx="6082549" cy="368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1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D758F1-CD82-462C-B7AA-CD04A362D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Neues Logo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AD13503-7A6C-43BB-9DAC-C6D6CA654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7074"/>
            <a:ext cx="3338898" cy="2953256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9408FF6-FE7E-4DDF-B3B1-1FEEFC9597AA}"/>
              </a:ext>
            </a:extLst>
          </p:cNvPr>
          <p:cNvPicPr/>
          <p:nvPr/>
        </p:nvPicPr>
        <p:blipFill>
          <a:blip r:embed="rId3" cstate="print"/>
          <a:srcRect l="28336" t="31621" r="26470" b="19286"/>
          <a:stretch>
            <a:fillRect/>
          </a:stretch>
        </p:blipFill>
        <p:spPr bwMode="auto">
          <a:xfrm>
            <a:off x="6626002" y="924339"/>
            <a:ext cx="4101656" cy="250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C6E8595-D4B8-440C-A780-61525BDAA46E}"/>
              </a:ext>
            </a:extLst>
          </p:cNvPr>
          <p:cNvPicPr/>
          <p:nvPr/>
        </p:nvPicPr>
        <p:blipFill>
          <a:blip r:embed="rId4" cstate="print"/>
          <a:srcRect l="51884" t="44056" r="31432" b="29579"/>
          <a:stretch>
            <a:fillRect/>
          </a:stretch>
        </p:blipFill>
        <p:spPr bwMode="auto">
          <a:xfrm>
            <a:off x="7756111" y="4295661"/>
            <a:ext cx="1841438" cy="163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498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C5E9B4-BDB7-480D-8904-835B45B5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Neues Logo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676211-AE8D-4914-9956-8F8D9D628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Bewusst das Känguru gewählt…..</a:t>
            </a:r>
            <a:br>
              <a:rPr lang="de-CH" dirty="0"/>
            </a:br>
            <a:endParaRPr lang="de-CH" dirty="0"/>
          </a:p>
          <a:p>
            <a:r>
              <a:rPr lang="de-CH" dirty="0"/>
              <a:t>Dynamisch, kraftvoll, modern, mit Energie resp. "mit grossen Sprüngen" in die Zukunft (Überwinden von Hindernissen, Zurücklassen der Vergangenheit)</a:t>
            </a:r>
            <a:br>
              <a:rPr lang="de-CH" dirty="0"/>
            </a:br>
            <a:endParaRPr lang="de-CH" dirty="0"/>
          </a:p>
          <a:p>
            <a:r>
              <a:rPr lang="de-CH" dirty="0"/>
              <a:t>Kängurus sind soziale/fürsorgliche Herdentiere, die sich jedoch auch wehren können</a:t>
            </a:r>
            <a:br>
              <a:rPr lang="de-CH" dirty="0"/>
            </a:br>
            <a:endParaRPr lang="de-CH" dirty="0"/>
          </a:p>
          <a:p>
            <a:r>
              <a:rPr lang="de-CH" dirty="0"/>
              <a:t>Sympathie-Träger und positive Identifikation durch dieses "Maskottchen", das vielseitig eingesetzt werden kann</a:t>
            </a:r>
            <a:br>
              <a:rPr lang="de-CH" dirty="0"/>
            </a:br>
            <a:r>
              <a:rPr lang="de-CH" dirty="0"/>
              <a:t>Abbau von Tabu-Thema wird erleichtert</a:t>
            </a:r>
            <a:br>
              <a:rPr lang="de-CH" dirty="0"/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923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11A5A-28FE-40A1-A7D2-304CA9E25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61241"/>
          </a:xfrm>
        </p:spPr>
        <p:txBody>
          <a:bodyPr/>
          <a:lstStyle/>
          <a:p>
            <a:r>
              <a:rPr lang="de-CH" dirty="0"/>
              <a:t>Bulletin ilco Schweiz  / Erscheinungsbild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17279A5-3112-4EC6-B697-8DE5AB7F5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094" y="1319081"/>
            <a:ext cx="3740458" cy="4876800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40F548E-B579-4095-B84A-FC71AE0FE1F7}"/>
              </a:ext>
            </a:extLst>
          </p:cNvPr>
          <p:cNvGrpSpPr/>
          <p:nvPr/>
        </p:nvGrpSpPr>
        <p:grpSpPr>
          <a:xfrm>
            <a:off x="7441936" y="1273854"/>
            <a:ext cx="3740458" cy="4922027"/>
            <a:chOff x="7441936" y="1273854"/>
            <a:chExt cx="3740458" cy="4922027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84B40D88-E605-487A-8EDC-31035830C2CA}"/>
                </a:ext>
              </a:extLst>
            </p:cNvPr>
            <p:cNvSpPr/>
            <p:nvPr/>
          </p:nvSpPr>
          <p:spPr>
            <a:xfrm>
              <a:off x="7441936" y="5202621"/>
              <a:ext cx="3740458" cy="9932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/>
                <a:t>Bulletin 2019</a:t>
              </a:r>
              <a:br>
                <a:rPr lang="de-CH" dirty="0"/>
              </a:br>
              <a:r>
                <a:rPr lang="de-CH" sz="1100" dirty="0"/>
                <a:t>40.Jahrgang 2019</a:t>
              </a: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30039B4C-81C0-4BD6-93BD-39698BF240BC}"/>
                </a:ext>
              </a:extLst>
            </p:cNvPr>
            <p:cNvSpPr/>
            <p:nvPr/>
          </p:nvSpPr>
          <p:spPr>
            <a:xfrm>
              <a:off x="7441936" y="1273854"/>
              <a:ext cx="3740458" cy="3928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05877CD3-BDE1-4EB0-979F-3CBE1B617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215" y="1423047"/>
              <a:ext cx="1250130" cy="1105741"/>
            </a:xfrm>
            <a:prstGeom prst="rect">
              <a:avLst/>
            </a:prstGeom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CFAB5120-AAD1-4341-BBD7-C018290A32AA}"/>
                </a:ext>
              </a:extLst>
            </p:cNvPr>
            <p:cNvSpPr/>
            <p:nvPr/>
          </p:nvSpPr>
          <p:spPr>
            <a:xfrm>
              <a:off x="9427779" y="1423048"/>
              <a:ext cx="163961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de-CH" sz="600" dirty="0">
                  <a:solidFill>
                    <a:srgbClr val="158CCA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Schweizerische  Interessengemein-</a:t>
              </a:r>
              <a:r>
                <a:rPr lang="de-CH" sz="600" dirty="0" err="1">
                  <a:solidFill>
                    <a:srgbClr val="158CCA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schaft</a:t>
              </a:r>
              <a:r>
                <a:rPr lang="de-CH" sz="600" dirty="0">
                  <a:solidFill>
                    <a:srgbClr val="158CCA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der regionalen Gruppen von </a:t>
              </a:r>
              <a:r>
                <a:rPr lang="de-CH" sz="600" dirty="0" err="1">
                  <a:solidFill>
                    <a:srgbClr val="158CCA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Stomaträgern</a:t>
              </a:r>
              <a:r>
                <a:rPr lang="de-CH" sz="600" dirty="0">
                  <a:solidFill>
                    <a:srgbClr val="158CCA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CH" sz="600" dirty="0">
                  <a:solidFill>
                    <a:srgbClr val="158CCA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</a:t>
              </a:r>
              <a:r>
                <a:rPr lang="de-CH" sz="600" dirty="0">
                  <a:solidFill>
                    <a:srgbClr val="158CCA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Communauté </a:t>
              </a:r>
              <a:r>
                <a:rPr lang="de-CH" sz="600" dirty="0" err="1">
                  <a:solidFill>
                    <a:srgbClr val="158CCA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suisse</a:t>
              </a:r>
              <a:r>
                <a:rPr lang="de-CH" sz="600" dirty="0">
                  <a:solidFill>
                    <a:srgbClr val="158CCA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de-CH" sz="600" dirty="0">
                <a:latin typeface="HelvLigh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fr-CH" sz="600" dirty="0">
                  <a:solidFill>
                    <a:srgbClr val="158CCA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d'intérêt des groupes régionaux de personnes stomisées </a:t>
              </a:r>
              <a:r>
                <a:rPr lang="de-CH" sz="600" dirty="0">
                  <a:solidFill>
                    <a:srgbClr val="158CCA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</a:t>
              </a:r>
              <a:r>
                <a:rPr lang="fr-CH" sz="600" dirty="0">
                  <a:solidFill>
                    <a:srgbClr val="158CCA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Gruppo d'</a:t>
              </a:r>
              <a:r>
                <a:rPr lang="fr-CH" sz="600" dirty="0" err="1">
                  <a:solidFill>
                    <a:srgbClr val="158CCA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interesse</a:t>
              </a:r>
              <a:r>
                <a:rPr lang="fr-CH" sz="600" dirty="0">
                  <a:solidFill>
                    <a:srgbClr val="158CCA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CH" sz="600" dirty="0" err="1">
                  <a:solidFill>
                    <a:srgbClr val="158CCA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svizzero</a:t>
              </a:r>
              <a:r>
                <a:rPr lang="fr-CH" sz="600" dirty="0">
                  <a:solidFill>
                    <a:srgbClr val="158CCA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delle </a:t>
              </a:r>
              <a:r>
                <a:rPr lang="fr-CH" sz="600" dirty="0" err="1">
                  <a:solidFill>
                    <a:srgbClr val="158CCA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sezioni</a:t>
              </a:r>
              <a:endParaRPr lang="de-CH" sz="600" dirty="0">
                <a:latin typeface="HelvLigh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de-CH" sz="600" dirty="0" err="1">
                  <a:solidFill>
                    <a:srgbClr val="158CCA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regionali</a:t>
              </a:r>
              <a:r>
                <a:rPr lang="de-CH" sz="600" dirty="0">
                  <a:solidFill>
                    <a:srgbClr val="158CCA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de-CH" sz="600" dirty="0" err="1">
                  <a:solidFill>
                    <a:srgbClr val="158CCA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portatori</a:t>
              </a:r>
              <a:r>
                <a:rPr lang="de-CH" sz="600" dirty="0">
                  <a:solidFill>
                    <a:srgbClr val="158CCA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de-CH" sz="600" dirty="0" err="1">
                  <a:solidFill>
                    <a:srgbClr val="158CCA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stomia</a:t>
              </a:r>
              <a:endParaRPr lang="de-CH" sz="600" dirty="0">
                <a:effectLst/>
                <a:latin typeface="HelvLigh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839F0CD5-FD50-485D-9956-48BB968DE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482" y="3005100"/>
              <a:ext cx="1898413" cy="1504762"/>
            </a:xfrm>
            <a:prstGeom prst="rect">
              <a:avLst/>
            </a:prstGeom>
          </p:spPr>
        </p:pic>
      </p:grp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DC958771-3297-4CCB-BCE2-A87725A257A1}"/>
              </a:ext>
            </a:extLst>
          </p:cNvPr>
          <p:cNvSpPr/>
          <p:nvPr/>
        </p:nvSpPr>
        <p:spPr>
          <a:xfrm>
            <a:off x="4994517" y="2610770"/>
            <a:ext cx="1948618" cy="39433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06EF4E3-49DA-4E53-B176-F13C782B7CE2}"/>
              </a:ext>
            </a:extLst>
          </p:cNvPr>
          <p:cNvSpPr txBox="1"/>
          <p:nvPr/>
        </p:nvSpPr>
        <p:spPr>
          <a:xfrm>
            <a:off x="4994517" y="3531476"/>
            <a:ext cx="2172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Anpassungen Logo</a:t>
            </a:r>
          </a:p>
          <a:p>
            <a:r>
              <a:rPr lang="de-CH" dirty="0"/>
              <a:t>und Schriftarten</a:t>
            </a:r>
            <a:br>
              <a:rPr lang="de-CH" dirty="0"/>
            </a:br>
            <a:r>
              <a:rPr lang="de-CH" dirty="0"/>
              <a:t>gemäss CD/CI 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830C46A-2CDE-45D1-9AE1-44FCDC8C2F10}"/>
              </a:ext>
            </a:extLst>
          </p:cNvPr>
          <p:cNvSpPr/>
          <p:nvPr/>
        </p:nvSpPr>
        <p:spPr>
          <a:xfrm rot="20515951">
            <a:off x="8277463" y="4890149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Muster</a:t>
            </a:r>
          </a:p>
        </p:txBody>
      </p:sp>
    </p:spTree>
    <p:extLst>
      <p:ext uri="{BB962C8B-B14F-4D97-AF65-F5344CB8AC3E}">
        <p14:creationId xmlns:p14="http://schemas.microsoft.com/office/powerpoint/2010/main" val="11193306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RGtJWURNi8q__NH2yep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IHyetTQ4GuJQ3olfbc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_EphOLSJG72BYw_Y7_c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R6YYv6RStKv4Wi68.a2w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iCF2ApQMaNEfxoS4yVz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93zVpySNuoJKlmdU8kV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93zVpySNuoJKlmdU8kV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93zVpySNuoJKlmdU8kV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93zVpySNuoJKlmdU8kVw"/>
</p:tagLst>
</file>

<file path=ppt/theme/theme1.xml><?xml version="1.0" encoding="utf-8"?>
<a:theme xmlns:a="http://schemas.openxmlformats.org/drawingml/2006/main" name="ilco-schweiz neu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8CCA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co-schweiz neu" id="{E5979F4B-A72D-4B8C-A259-94400C165462}" vid="{1CBB8447-DC3C-4DD1-A295-F43CF056CFB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ilco-schweiz neu</Template>
  <TotalTime>0</TotalTime>
  <Words>316</Words>
  <Application>Microsoft Office PowerPoint</Application>
  <PresentationFormat>Breitbild</PresentationFormat>
  <Paragraphs>79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HelvLight</vt:lpstr>
      <vt:lpstr>Wingdings</vt:lpstr>
      <vt:lpstr>ilco-schweiz neu</vt:lpstr>
      <vt:lpstr>Generalversammlung SVS-ASS Nottwil</vt:lpstr>
      <vt:lpstr>Wie weiter mit der ilco Regionalgruppe Zentralschweiz?</vt:lpstr>
      <vt:lpstr>PowerPoint-Präsentation</vt:lpstr>
      <vt:lpstr>Traktanden</vt:lpstr>
      <vt:lpstr>Webseite ilco Schweiz</vt:lpstr>
      <vt:lpstr>Neue Webseite www.ilco.ch</vt:lpstr>
      <vt:lpstr>Neues Logo</vt:lpstr>
      <vt:lpstr>Neues Logo</vt:lpstr>
      <vt:lpstr>Bulletin ilco Schweiz  / Erscheinungsbild</vt:lpstr>
      <vt:lpstr>Partnerschaften</vt:lpstr>
      <vt:lpstr>PowerPoint-Präsentation</vt:lpstr>
      <vt:lpstr>MiGeL</vt:lpstr>
      <vt:lpstr> Fertig!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Vorstandssitzung Freitag, 14.12.2017 Olten, Bahnhofbuffet</dc:title>
  <dc:creator>Peter Schneeberger</dc:creator>
  <cp:lastModifiedBy>Jolanda Baumann</cp:lastModifiedBy>
  <cp:revision>245</cp:revision>
  <dcterms:created xsi:type="dcterms:W3CDTF">2017-12-03T15:18:20Z</dcterms:created>
  <dcterms:modified xsi:type="dcterms:W3CDTF">2019-02-24T22:24:39Z</dcterms:modified>
</cp:coreProperties>
</file>